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58" r:id="rId4"/>
    <p:sldId id="262" r:id="rId5"/>
    <p:sldId id="259" r:id="rId6"/>
    <p:sldId id="260"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49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100" d="100"/>
          <a:sy n="100" d="100"/>
        </p:scale>
        <p:origin x="-1944" y="-32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84FA6576-F160-4CE1-8B63-FBA5F3FA3B3B}" type="datetimeFigureOut">
              <a:rPr lang="it-IT" smtClean="0"/>
              <a:t>14/11/2014</a:t>
            </a:fld>
            <a:endParaRPr lang="it-IT" dirty="0"/>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88643EED-E92C-4B8A-A1DC-D353F6E047F8}" type="slidenum">
              <a:rPr lang="it-IT" smtClean="0"/>
              <a:t>‹N›</a:t>
            </a:fld>
            <a:endParaRPr lang="it-IT" dirty="0"/>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it-IT" dirty="0"/>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it-IT" smtClean="0"/>
              <a:t>Fare clic per modificare lo stile del titolo</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Date Placeholder 3"/>
          <p:cNvSpPr>
            <a:spLocks noGrp="1"/>
          </p:cNvSpPr>
          <p:nvPr>
            <p:ph type="dt" sz="half" idx="10"/>
          </p:nvPr>
        </p:nvSpPr>
        <p:spPr/>
        <p:txBody>
          <a:bodyPr/>
          <a:lstStyle/>
          <a:p>
            <a:fld id="{84FA6576-F160-4CE1-8B63-FBA5F3FA3B3B}" type="datetimeFigureOut">
              <a:rPr lang="it-IT" smtClean="0"/>
              <a:t>14/11/2014</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88643EED-E92C-4B8A-A1DC-D353F6E047F8}" type="slidenum">
              <a:rPr lang="it-IT" smtClean="0"/>
              <a:t>‹N›</a:t>
            </a:fld>
            <a:endParaRPr lang="it-IT"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84FA6576-F160-4CE1-8B63-FBA5F3FA3B3B}" type="datetimeFigureOut">
              <a:rPr lang="it-IT" smtClean="0"/>
              <a:t>14/11/2014</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88643EED-E92C-4B8A-A1DC-D353F6E047F8}" type="slidenum">
              <a:rPr lang="it-IT" smtClean="0"/>
              <a:t>‹N›</a:t>
            </a:fld>
            <a:endParaRPr lang="it-IT"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84FA6576-F160-4CE1-8B63-FBA5F3FA3B3B}" type="datetimeFigureOut">
              <a:rPr lang="it-IT" smtClean="0"/>
              <a:t>14/11/2014</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88643EED-E92C-4B8A-A1DC-D353F6E047F8}" type="slidenum">
              <a:rPr lang="it-IT" smtClean="0"/>
              <a:t>‹N›</a:t>
            </a:fld>
            <a:endParaRPr lang="it-IT" dirty="0"/>
          </a:p>
        </p:txBody>
      </p:sp>
      <p:sp>
        <p:nvSpPr>
          <p:cNvPr id="7" name="Title 6"/>
          <p:cNvSpPr>
            <a:spLocks noGrp="1"/>
          </p:cNvSpPr>
          <p:nvPr>
            <p:ph type="title"/>
          </p:nvPr>
        </p:nvSpPr>
        <p:spPr/>
        <p:txBody>
          <a:bodyPr/>
          <a:lstStyle/>
          <a:p>
            <a:r>
              <a:rPr lang="it-IT" smtClean="0"/>
              <a:t>Fare clic per modificare lo stile del titolo</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stili del testo dello schema</a:t>
            </a:r>
          </a:p>
        </p:txBody>
      </p:sp>
      <p:sp>
        <p:nvSpPr>
          <p:cNvPr id="9" name="Date Placeholder 8"/>
          <p:cNvSpPr>
            <a:spLocks noGrp="1"/>
          </p:cNvSpPr>
          <p:nvPr>
            <p:ph type="dt" sz="half" idx="10"/>
          </p:nvPr>
        </p:nvSpPr>
        <p:spPr/>
        <p:txBody>
          <a:bodyPr/>
          <a:lstStyle>
            <a:lvl1pPr>
              <a:defRPr>
                <a:solidFill>
                  <a:srgbClr val="FFFFFF"/>
                </a:solidFill>
              </a:defRPr>
            </a:lvl1pPr>
          </a:lstStyle>
          <a:p>
            <a:fld id="{84FA6576-F160-4CE1-8B63-FBA5F3FA3B3B}" type="datetimeFigureOut">
              <a:rPr lang="it-IT" smtClean="0"/>
              <a:t>14/11/2014</a:t>
            </a:fld>
            <a:endParaRPr lang="it-IT" dirty="0"/>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88643EED-E92C-4B8A-A1DC-D353F6E047F8}" type="slidenum">
              <a:rPr lang="it-IT" smtClean="0"/>
              <a:t>‹N›</a:t>
            </a:fld>
            <a:endParaRPr lang="it-IT" dirty="0"/>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it-IT" dirty="0"/>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it-IT" smtClean="0"/>
              <a:t>Fare clic per modificare lo stile del titolo</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84FA6576-F160-4CE1-8B63-FBA5F3FA3B3B}" type="datetimeFigureOut">
              <a:rPr lang="it-IT" smtClean="0"/>
              <a:t>14/11/2014</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88643EED-E92C-4B8A-A1DC-D353F6E047F8}" type="slidenum">
              <a:rPr lang="it-IT" smtClean="0"/>
              <a:t>‹N›</a:t>
            </a:fld>
            <a:endParaRPr lang="it-IT" dirty="0"/>
          </a:p>
        </p:txBody>
      </p:sp>
      <p:sp>
        <p:nvSpPr>
          <p:cNvPr id="8" name="Title 7"/>
          <p:cNvSpPr>
            <a:spLocks noGrp="1"/>
          </p:cNvSpPr>
          <p:nvPr>
            <p:ph type="title"/>
          </p:nvPr>
        </p:nvSpPr>
        <p:spPr/>
        <p:txBody>
          <a:bodyPr/>
          <a:lstStyle/>
          <a:p>
            <a:r>
              <a:rPr lang="it-IT" smtClean="0"/>
              <a:t>Fare clic per modificare lo stile del titolo</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84FA6576-F160-4CE1-8B63-FBA5F3FA3B3B}" type="datetimeFigureOut">
              <a:rPr lang="it-IT" smtClean="0"/>
              <a:t>14/11/2014</a:t>
            </a:fld>
            <a:endParaRPr lang="it-IT" dirty="0"/>
          </a:p>
        </p:txBody>
      </p:sp>
      <p:sp>
        <p:nvSpPr>
          <p:cNvPr id="8" name="Footer Placeholder 7"/>
          <p:cNvSpPr>
            <a:spLocks noGrp="1"/>
          </p:cNvSpPr>
          <p:nvPr>
            <p:ph type="ftr" sz="quarter" idx="11"/>
          </p:nvPr>
        </p:nvSpPr>
        <p:spPr/>
        <p:txBody>
          <a:bodyPr/>
          <a:lstStyle/>
          <a:p>
            <a:endParaRPr lang="it-IT" dirty="0"/>
          </a:p>
        </p:txBody>
      </p:sp>
      <p:sp>
        <p:nvSpPr>
          <p:cNvPr id="9" name="Slide Number Placeholder 8"/>
          <p:cNvSpPr>
            <a:spLocks noGrp="1"/>
          </p:cNvSpPr>
          <p:nvPr>
            <p:ph type="sldNum" sz="quarter" idx="12"/>
          </p:nvPr>
        </p:nvSpPr>
        <p:spPr/>
        <p:txBody>
          <a:bodyPr/>
          <a:lstStyle/>
          <a:p>
            <a:fld id="{88643EED-E92C-4B8A-A1DC-D353F6E047F8}" type="slidenum">
              <a:rPr lang="it-IT" smtClean="0"/>
              <a:t>‹N›</a:t>
            </a:fld>
            <a:endParaRPr lang="it-IT" dirty="0"/>
          </a:p>
        </p:txBody>
      </p:sp>
      <p:sp>
        <p:nvSpPr>
          <p:cNvPr id="10" name="Title 9"/>
          <p:cNvSpPr>
            <a:spLocks noGrp="1"/>
          </p:cNvSpPr>
          <p:nvPr>
            <p:ph type="title"/>
          </p:nvPr>
        </p:nvSpPr>
        <p:spPr/>
        <p:txBody>
          <a:bodyPr/>
          <a:lstStyle/>
          <a:p>
            <a:r>
              <a:rPr lang="it-IT" smtClean="0"/>
              <a:t>Fare clic per modificare lo stile del titolo</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4FA6576-F160-4CE1-8B63-FBA5F3FA3B3B}" type="datetimeFigureOut">
              <a:rPr lang="it-IT" smtClean="0"/>
              <a:t>14/11/2014</a:t>
            </a:fld>
            <a:endParaRPr lang="it-IT" dirty="0"/>
          </a:p>
        </p:txBody>
      </p:sp>
      <p:sp>
        <p:nvSpPr>
          <p:cNvPr id="4" name="Footer Placeholder 3"/>
          <p:cNvSpPr>
            <a:spLocks noGrp="1"/>
          </p:cNvSpPr>
          <p:nvPr>
            <p:ph type="ftr" sz="quarter" idx="11"/>
          </p:nvPr>
        </p:nvSpPr>
        <p:spPr/>
        <p:txBody>
          <a:bodyPr/>
          <a:lstStyle/>
          <a:p>
            <a:endParaRPr lang="it-IT" dirty="0"/>
          </a:p>
        </p:txBody>
      </p:sp>
      <p:sp>
        <p:nvSpPr>
          <p:cNvPr id="5" name="Slide Number Placeholder 4"/>
          <p:cNvSpPr>
            <a:spLocks noGrp="1"/>
          </p:cNvSpPr>
          <p:nvPr>
            <p:ph type="sldNum" sz="quarter" idx="12"/>
          </p:nvPr>
        </p:nvSpPr>
        <p:spPr/>
        <p:txBody>
          <a:bodyPr/>
          <a:lstStyle/>
          <a:p>
            <a:fld id="{88643EED-E92C-4B8A-A1DC-D353F6E047F8}" type="slidenum">
              <a:rPr lang="it-IT" smtClean="0"/>
              <a:t>‹N›</a:t>
            </a:fld>
            <a:endParaRPr lang="it-IT" dirty="0"/>
          </a:p>
        </p:txBody>
      </p:sp>
      <p:sp>
        <p:nvSpPr>
          <p:cNvPr id="6" name="Title 5"/>
          <p:cNvSpPr>
            <a:spLocks noGrp="1"/>
          </p:cNvSpPr>
          <p:nvPr>
            <p:ph type="title"/>
          </p:nvPr>
        </p:nvSpPr>
        <p:spPr/>
        <p:txBody>
          <a:bodyPr/>
          <a:lstStyle/>
          <a:p>
            <a:r>
              <a:rPr lang="it-IT" smtClean="0"/>
              <a:t>Fare clic per modificare lo stile del titolo</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84FA6576-F160-4CE1-8B63-FBA5F3FA3B3B}" type="datetimeFigureOut">
              <a:rPr lang="it-IT" smtClean="0"/>
              <a:t>14/11/2014</a:t>
            </a:fld>
            <a:endParaRPr lang="it-IT" dirty="0"/>
          </a:p>
        </p:txBody>
      </p:sp>
      <p:sp>
        <p:nvSpPr>
          <p:cNvPr id="3" name="Footer Placeholder 2"/>
          <p:cNvSpPr>
            <a:spLocks noGrp="1"/>
          </p:cNvSpPr>
          <p:nvPr>
            <p:ph type="ftr" sz="quarter" idx="11"/>
          </p:nvPr>
        </p:nvSpPr>
        <p:spPr/>
        <p:txBody>
          <a:bodyPr/>
          <a:lstStyle/>
          <a:p>
            <a:endParaRPr lang="it-IT" dirty="0"/>
          </a:p>
        </p:txBody>
      </p:sp>
      <p:sp>
        <p:nvSpPr>
          <p:cNvPr id="4" name="Slide Number Placeholder 3"/>
          <p:cNvSpPr>
            <a:spLocks noGrp="1"/>
          </p:cNvSpPr>
          <p:nvPr>
            <p:ph type="sldNum" sz="quarter" idx="12"/>
          </p:nvPr>
        </p:nvSpPr>
        <p:spPr/>
        <p:txBody>
          <a:bodyPr/>
          <a:lstStyle/>
          <a:p>
            <a:fld id="{88643EED-E92C-4B8A-A1DC-D353F6E047F8}" type="slidenum">
              <a:rPr lang="it-IT" smtClean="0"/>
              <a:t>‹N›</a:t>
            </a:fld>
            <a:endParaRPr lang="it-IT"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84FA6576-F160-4CE1-8B63-FBA5F3FA3B3B}" type="datetimeFigureOut">
              <a:rPr lang="it-IT" smtClean="0"/>
              <a:t>14/11/2014</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88643EED-E92C-4B8A-A1DC-D353F6E047F8}" type="slidenum">
              <a:rPr lang="it-IT" smtClean="0"/>
              <a:t>‹N›</a:t>
            </a:fld>
            <a:endParaRPr lang="it-IT" dirty="0"/>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it-IT" smtClean="0"/>
              <a:t>Fare clic per modificare lo stile del titolo</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smtClean="0"/>
              <a:t>Fare clic sull'icona per inserire un'immagine</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84FA6576-F160-4CE1-8B63-FBA5F3FA3B3B}" type="datetimeFigureOut">
              <a:rPr lang="it-IT" smtClean="0"/>
              <a:t>14/11/2014</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88643EED-E92C-4B8A-A1DC-D353F6E047F8}" type="slidenum">
              <a:rPr lang="it-IT" smtClean="0"/>
              <a:t>‹N›</a:t>
            </a:fld>
            <a:endParaRPr lang="it-IT" dirty="0"/>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it-IT" smtClean="0"/>
              <a:t>Fare clic per modificare lo stile del titolo</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it-IT" smtClean="0"/>
              <a:t>Fare clic per modificare lo stile del titolo</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84FA6576-F160-4CE1-8B63-FBA5F3FA3B3B}" type="datetimeFigureOut">
              <a:rPr lang="it-IT" smtClean="0"/>
              <a:t>14/11/2014</a:t>
            </a:fld>
            <a:endParaRPr lang="it-IT" dirty="0"/>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it-IT" dirty="0"/>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88643EED-E92C-4B8A-A1DC-D353F6E047F8}" type="slidenum">
              <a:rPr lang="it-IT" smtClean="0"/>
              <a:t>‹N›</a:t>
            </a:fld>
            <a:endParaRPr lang="it-IT"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251520" y="4149080"/>
            <a:ext cx="6480048" cy="936104"/>
          </a:xfrm>
        </p:spPr>
        <p:txBody>
          <a:bodyPr>
            <a:normAutofit/>
          </a:bodyPr>
          <a:lstStyle/>
          <a:p>
            <a:pPr>
              <a:spcBef>
                <a:spcPts val="0"/>
              </a:spcBef>
            </a:pPr>
            <a:r>
              <a:rPr lang="it-IT" sz="1800" b="1" dirty="0" smtClean="0">
                <a:latin typeface="+mj-lt"/>
              </a:rPr>
              <a:t>Cemin</a:t>
            </a:r>
            <a:r>
              <a:rPr lang="it-IT" sz="1800" dirty="0" smtClean="0">
                <a:latin typeface="+mj-lt"/>
              </a:rPr>
              <a:t> Stefano</a:t>
            </a:r>
          </a:p>
          <a:p>
            <a:pPr>
              <a:spcBef>
                <a:spcPts val="0"/>
              </a:spcBef>
            </a:pPr>
            <a:r>
              <a:rPr lang="it-IT" sz="1800" b="1" dirty="0" smtClean="0">
                <a:latin typeface="+mj-lt"/>
              </a:rPr>
              <a:t>Madonia</a:t>
            </a:r>
            <a:r>
              <a:rPr lang="it-IT" sz="1800" dirty="0" smtClean="0">
                <a:latin typeface="+mj-lt"/>
              </a:rPr>
              <a:t> Tommaso</a:t>
            </a:r>
          </a:p>
          <a:p>
            <a:pPr>
              <a:spcBef>
                <a:spcPts val="0"/>
              </a:spcBef>
            </a:pPr>
            <a:r>
              <a:rPr lang="it-IT" sz="1800" b="1" dirty="0" smtClean="0">
                <a:latin typeface="+mj-lt"/>
              </a:rPr>
              <a:t>Marogna</a:t>
            </a:r>
            <a:r>
              <a:rPr lang="it-IT" sz="1800" dirty="0" smtClean="0">
                <a:latin typeface="+mj-lt"/>
              </a:rPr>
              <a:t> Luca</a:t>
            </a:r>
            <a:endParaRPr lang="it-IT" sz="1800" dirty="0">
              <a:latin typeface="+mj-lt"/>
            </a:endParaRPr>
          </a:p>
        </p:txBody>
      </p:sp>
      <p:sp>
        <p:nvSpPr>
          <p:cNvPr id="2" name="Titolo 1"/>
          <p:cNvSpPr>
            <a:spLocks noGrp="1"/>
          </p:cNvSpPr>
          <p:nvPr>
            <p:ph type="title"/>
          </p:nvPr>
        </p:nvSpPr>
        <p:spPr>
          <a:xfrm>
            <a:off x="251520" y="3068960"/>
            <a:ext cx="6480048" cy="1152128"/>
          </a:xfrm>
        </p:spPr>
        <p:txBody>
          <a:bodyPr>
            <a:norm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l"/>
            <a:r>
              <a:rPr lang="it-IT" sz="6600" cap="none"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DynamiCal</a:t>
            </a:r>
            <a:endParaRPr lang="it-IT" sz="660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pic>
        <p:nvPicPr>
          <p:cNvPr id="4" name="Immagine 3" descr="C:\Users\Tommaso\AppData\Local\Microsoft\Windows\INetCache\Content.Word\iconfinal.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1056" y="5301208"/>
            <a:ext cx="1295400" cy="1229360"/>
          </a:xfrm>
          <a:prstGeom prst="rect">
            <a:avLst/>
          </a:prstGeom>
          <a:noFill/>
          <a:ln>
            <a:noFill/>
          </a:ln>
        </p:spPr>
      </p:pic>
    </p:spTree>
    <p:extLst>
      <p:ext uri="{BB962C8B-B14F-4D97-AF65-F5344CB8AC3E}">
        <p14:creationId xmlns:p14="http://schemas.microsoft.com/office/powerpoint/2010/main" val="5540871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Casi d’uso</a:t>
            </a:r>
            <a:endParaRPr lang="it-IT" dirty="0"/>
          </a:p>
        </p:txBody>
      </p:sp>
      <p:pic>
        <p:nvPicPr>
          <p:cNvPr id="6" name="Immagine 5"/>
          <p:cNvPicPr/>
          <p:nvPr/>
        </p:nvPicPr>
        <p:blipFill>
          <a:blip r:embed="rId2">
            <a:extLst>
              <a:ext uri="{28A0092B-C50C-407E-A947-70E740481C1C}">
                <a14:useLocalDpi xmlns:a14="http://schemas.microsoft.com/office/drawing/2010/main" val="0"/>
              </a:ext>
            </a:extLst>
          </a:blip>
          <a:stretch>
            <a:fillRect/>
          </a:stretch>
        </p:blipFill>
        <p:spPr bwMode="auto">
          <a:xfrm>
            <a:off x="539552" y="2420888"/>
            <a:ext cx="7811709" cy="3600400"/>
          </a:xfrm>
          <a:prstGeom prst="rect">
            <a:avLst/>
          </a:prstGeom>
          <a:noFill/>
          <a:ln>
            <a:noFill/>
          </a:ln>
        </p:spPr>
      </p:pic>
    </p:spTree>
    <p:extLst>
      <p:ext uri="{BB962C8B-B14F-4D97-AF65-F5344CB8AC3E}">
        <p14:creationId xmlns:p14="http://schemas.microsoft.com/office/powerpoint/2010/main" val="41874517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Casi d’uso</a:t>
            </a:r>
            <a:endParaRPr lang="it-IT" dirty="0"/>
          </a:p>
        </p:txBody>
      </p:sp>
      <p:pic>
        <p:nvPicPr>
          <p:cNvPr id="4" name="Immagine 3"/>
          <p:cNvPicPr/>
          <p:nvPr/>
        </p:nvPicPr>
        <p:blipFill>
          <a:blip r:embed="rId2">
            <a:extLst>
              <a:ext uri="{28A0092B-C50C-407E-A947-70E740481C1C}">
                <a14:useLocalDpi xmlns:a14="http://schemas.microsoft.com/office/drawing/2010/main" val="0"/>
              </a:ext>
            </a:extLst>
          </a:blip>
          <a:stretch>
            <a:fillRect/>
          </a:stretch>
        </p:blipFill>
        <p:spPr bwMode="auto">
          <a:xfrm>
            <a:off x="683568" y="2060848"/>
            <a:ext cx="7200799" cy="4095060"/>
          </a:xfrm>
          <a:prstGeom prst="rect">
            <a:avLst/>
          </a:prstGeom>
          <a:noFill/>
          <a:ln>
            <a:noFill/>
          </a:ln>
        </p:spPr>
      </p:pic>
    </p:spTree>
    <p:extLst>
      <p:ext uri="{BB962C8B-B14F-4D97-AF65-F5344CB8AC3E}">
        <p14:creationId xmlns:p14="http://schemas.microsoft.com/office/powerpoint/2010/main" val="13163782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p:cNvGraphicFramePr>
            <a:graphicFrameLocks noGrp="1"/>
          </p:cNvGraphicFramePr>
          <p:nvPr>
            <p:ph idx="1"/>
            <p:extLst>
              <p:ext uri="{D42A27DB-BD31-4B8C-83A1-F6EECF244321}">
                <p14:modId xmlns:p14="http://schemas.microsoft.com/office/powerpoint/2010/main" val="3133448376"/>
              </p:ext>
            </p:extLst>
          </p:nvPr>
        </p:nvGraphicFramePr>
        <p:xfrm>
          <a:off x="1043608" y="1556792"/>
          <a:ext cx="6768752" cy="5093784"/>
        </p:xfrm>
        <a:graphic>
          <a:graphicData uri="http://schemas.openxmlformats.org/drawingml/2006/table">
            <a:tbl>
              <a:tblPr firstRow="1" firstCol="1" bandRow="1">
                <a:tableStyleId>{5C22544A-7EE6-4342-B048-85BDC9FD1C3A}</a:tableStyleId>
              </a:tblPr>
              <a:tblGrid>
                <a:gridCol w="1279693"/>
                <a:gridCol w="5489059"/>
              </a:tblGrid>
              <a:tr h="157147">
                <a:tc>
                  <a:txBody>
                    <a:bodyPr/>
                    <a:lstStyle/>
                    <a:p>
                      <a:pPr algn="ctr">
                        <a:lnSpc>
                          <a:spcPct val="115000"/>
                        </a:lnSpc>
                        <a:spcAft>
                          <a:spcPts val="0"/>
                        </a:spcAft>
                      </a:pPr>
                      <a:r>
                        <a:rPr lang="it-IT" sz="1100" dirty="0">
                          <a:effectLst/>
                        </a:rPr>
                        <a:t>Titolo</a:t>
                      </a:r>
                      <a:endParaRPr lang="it-IT" sz="1100" dirty="0">
                        <a:effectLst/>
                        <a:latin typeface="Calibri"/>
                        <a:ea typeface="Calibri"/>
                        <a:cs typeface="Times New Roman"/>
                      </a:endParaRPr>
                    </a:p>
                  </a:txBody>
                  <a:tcPr marL="55902" marR="55902" marT="0" marB="0" anchor="ctr"/>
                </a:tc>
                <a:tc>
                  <a:txBody>
                    <a:bodyPr/>
                    <a:lstStyle/>
                    <a:p>
                      <a:pPr algn="ctr">
                        <a:lnSpc>
                          <a:spcPct val="115000"/>
                        </a:lnSpc>
                        <a:spcAft>
                          <a:spcPts val="0"/>
                        </a:spcAft>
                      </a:pPr>
                      <a:r>
                        <a:rPr lang="it-IT" sz="1100">
                          <a:effectLst/>
                        </a:rPr>
                        <a:t>Creazione Evento</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Descrizione</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Aggiunta di un nuovo evento ad un calendario esistente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dirty="0">
                          <a:effectLst/>
                        </a:rPr>
                        <a:t>Attori</a:t>
                      </a:r>
                      <a:endParaRPr lang="it-IT" sz="1100" dirty="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Utente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Precondizioni</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Nessuna</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Postcondizioni</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SzPts val="1000"/>
                        <a:buFont typeface="Symbol"/>
                        <a:buChar char=""/>
                        <a:tabLst>
                          <a:tab pos="457200" algn="l"/>
                        </a:tabLst>
                      </a:pPr>
                      <a:r>
                        <a:rPr lang="it-IT" sz="1100" dirty="0">
                          <a:effectLst/>
                        </a:rPr>
                        <a:t>Un nuovo evento è stato inserito nel calendario</a:t>
                      </a:r>
                      <a:endParaRPr lang="it-IT" sz="1100" dirty="0">
                        <a:effectLst/>
                        <a:latin typeface="Calibri"/>
                        <a:ea typeface="Calibri"/>
                        <a:cs typeface="Times New Roman"/>
                      </a:endParaRPr>
                    </a:p>
                  </a:txBody>
                  <a:tcPr marL="55902" marR="55902" marT="0" marB="0"/>
                </a:tc>
              </a:tr>
              <a:tr h="1728620">
                <a:tc>
                  <a:txBody>
                    <a:bodyPr/>
                    <a:lstStyle/>
                    <a:p>
                      <a:pPr algn="ctr">
                        <a:lnSpc>
                          <a:spcPct val="115000"/>
                        </a:lnSpc>
                        <a:spcAft>
                          <a:spcPts val="0"/>
                        </a:spcAft>
                      </a:pPr>
                      <a:r>
                        <a:rPr lang="it-IT" sz="1100">
                          <a:effectLst/>
                        </a:rPr>
                        <a:t>Scenario Principale</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Font typeface="+mj-lt"/>
                        <a:buAutoNum type="arabicPeriod"/>
                        <a:tabLst>
                          <a:tab pos="457200" algn="l"/>
                        </a:tabLst>
                      </a:pPr>
                      <a:r>
                        <a:rPr lang="it-IT" sz="1100" dirty="0">
                          <a:effectLst/>
                        </a:rPr>
                        <a:t>L'utente seleziona il calendario (CU Selezione calendario)</a:t>
                      </a:r>
                    </a:p>
                    <a:p>
                      <a:pPr marL="342900" lvl="0" indent="-342900">
                        <a:lnSpc>
                          <a:spcPct val="115000"/>
                        </a:lnSpc>
                        <a:spcAft>
                          <a:spcPts val="0"/>
                        </a:spcAft>
                        <a:buFont typeface="+mj-lt"/>
                        <a:buAutoNum type="arabicPeriod"/>
                        <a:tabLst>
                          <a:tab pos="457200" algn="l"/>
                        </a:tabLst>
                      </a:pPr>
                      <a:r>
                        <a:rPr lang="it-IT" sz="1100" dirty="0">
                          <a:effectLst/>
                        </a:rPr>
                        <a:t>L'utente inserisce un nome (default: vuoto, valori ammessi: stringa non vuota)</a:t>
                      </a:r>
                    </a:p>
                    <a:p>
                      <a:pPr marL="342900" lvl="0" indent="-342900">
                        <a:lnSpc>
                          <a:spcPct val="115000"/>
                        </a:lnSpc>
                        <a:spcAft>
                          <a:spcPts val="0"/>
                        </a:spcAft>
                        <a:buFont typeface="+mj-lt"/>
                        <a:buAutoNum type="arabicPeriod"/>
                        <a:tabLst>
                          <a:tab pos="457200" algn="l"/>
                        </a:tabLst>
                      </a:pPr>
                      <a:r>
                        <a:rPr lang="it-IT" sz="1100" dirty="0">
                          <a:effectLst/>
                        </a:rPr>
                        <a:t>L'utente inserisce una data (default: data odierna/ora corrente)</a:t>
                      </a:r>
                    </a:p>
                    <a:p>
                      <a:pPr marL="342900" lvl="0" indent="-342900">
                        <a:lnSpc>
                          <a:spcPct val="115000"/>
                        </a:lnSpc>
                        <a:spcAft>
                          <a:spcPts val="0"/>
                        </a:spcAft>
                        <a:buFont typeface="+mj-lt"/>
                        <a:buAutoNum type="arabicPeriod"/>
                        <a:tabLst>
                          <a:tab pos="457200" algn="l"/>
                        </a:tabLst>
                      </a:pPr>
                      <a:r>
                        <a:rPr lang="it-IT" sz="1100" dirty="0">
                          <a:effectLst/>
                        </a:rPr>
                        <a:t>L'utente inserisce una durata (default: 60 minuti, valori ammessi: &gt; 0)</a:t>
                      </a:r>
                    </a:p>
                    <a:p>
                      <a:pPr marL="342900" lvl="0" indent="-342900">
                        <a:lnSpc>
                          <a:spcPct val="115000"/>
                        </a:lnSpc>
                        <a:spcAft>
                          <a:spcPts val="0"/>
                        </a:spcAft>
                        <a:buFont typeface="+mj-lt"/>
                        <a:buAutoNum type="arabicPeriod"/>
                        <a:tabLst>
                          <a:tab pos="457200" algn="l"/>
                        </a:tabLst>
                      </a:pPr>
                      <a:r>
                        <a:rPr lang="it-IT" sz="1100" dirty="0">
                          <a:effectLst/>
                        </a:rPr>
                        <a:t>L'utente può inserire un luogo (default: vuoto)</a:t>
                      </a:r>
                    </a:p>
                    <a:p>
                      <a:pPr marL="342900" lvl="0" indent="-342900">
                        <a:lnSpc>
                          <a:spcPct val="115000"/>
                        </a:lnSpc>
                        <a:spcAft>
                          <a:spcPts val="0"/>
                        </a:spcAft>
                        <a:buFont typeface="+mj-lt"/>
                        <a:buAutoNum type="arabicPeriod"/>
                        <a:tabLst>
                          <a:tab pos="457200" algn="l"/>
                        </a:tabLst>
                      </a:pPr>
                      <a:r>
                        <a:rPr lang="it-IT" sz="1100" dirty="0">
                          <a:effectLst/>
                        </a:rPr>
                        <a:t>L'utente può inserire una descrizione (default: vuoto)</a:t>
                      </a:r>
                    </a:p>
                    <a:p>
                      <a:pPr marL="342900" lvl="0" indent="-342900">
                        <a:lnSpc>
                          <a:spcPct val="115000"/>
                        </a:lnSpc>
                        <a:spcAft>
                          <a:spcPts val="0"/>
                        </a:spcAft>
                        <a:buFont typeface="+mj-lt"/>
                        <a:buAutoNum type="arabicPeriod"/>
                        <a:tabLst>
                          <a:tab pos="457200" algn="l"/>
                        </a:tabLst>
                      </a:pPr>
                      <a:r>
                        <a:rPr lang="it-IT" sz="1100" dirty="0">
                          <a:effectLst/>
                        </a:rPr>
                        <a:t>L'utente può modificare la periodicità (default: Mai, CU Modifica periodicità)</a:t>
                      </a:r>
                    </a:p>
                    <a:p>
                      <a:pPr marL="342900" lvl="0" indent="-342900">
                        <a:lnSpc>
                          <a:spcPct val="115000"/>
                        </a:lnSpc>
                        <a:spcAft>
                          <a:spcPts val="0"/>
                        </a:spcAft>
                        <a:buFont typeface="+mj-lt"/>
                        <a:buAutoNum type="arabicPeriod"/>
                        <a:tabLst>
                          <a:tab pos="457200" algn="l"/>
                        </a:tabLst>
                      </a:pPr>
                      <a:r>
                        <a:rPr lang="it-IT" sz="1100" dirty="0">
                          <a:effectLst/>
                        </a:rPr>
                        <a:t>L'utente può selezionare un modello</a:t>
                      </a:r>
                    </a:p>
                    <a:p>
                      <a:pPr marL="742950" lvl="1" indent="-285750">
                        <a:lnSpc>
                          <a:spcPct val="115000"/>
                        </a:lnSpc>
                        <a:spcAft>
                          <a:spcPts val="0"/>
                        </a:spcAft>
                        <a:buFont typeface="+mj-lt"/>
                        <a:buAutoNum type="romanLcPeriod"/>
                        <a:tabLst>
                          <a:tab pos="914400" algn="l"/>
                        </a:tabLst>
                      </a:pPr>
                      <a:r>
                        <a:rPr lang="it-IT" sz="1100" dirty="0">
                          <a:effectLst/>
                        </a:rPr>
                        <a:t>L'utente completa i campi aggiuntivi del modello</a:t>
                      </a:r>
                    </a:p>
                    <a:p>
                      <a:pPr marL="342900" lvl="0" indent="-342900">
                        <a:lnSpc>
                          <a:spcPct val="115000"/>
                        </a:lnSpc>
                        <a:spcAft>
                          <a:spcPts val="0"/>
                        </a:spcAft>
                        <a:buFont typeface="+mj-lt"/>
                        <a:buAutoNum type="arabicPeriod"/>
                        <a:tabLst>
                          <a:tab pos="457200" algn="l"/>
                        </a:tabLst>
                      </a:pPr>
                      <a:r>
                        <a:rPr lang="it-IT" sz="1100" dirty="0">
                          <a:effectLst/>
                        </a:rPr>
                        <a:t>L'utente chiede di salvare l'evento</a:t>
                      </a:r>
                    </a:p>
                    <a:p>
                      <a:pPr marL="342900" lvl="0" indent="-342900">
                        <a:lnSpc>
                          <a:spcPct val="115000"/>
                        </a:lnSpc>
                        <a:spcAft>
                          <a:spcPts val="0"/>
                        </a:spcAft>
                        <a:buFont typeface="+mj-lt"/>
                        <a:buAutoNum type="arabicPeriod"/>
                        <a:tabLst>
                          <a:tab pos="457200" algn="l"/>
                        </a:tabLst>
                      </a:pPr>
                      <a:r>
                        <a:rPr lang="it-IT" sz="1100" dirty="0">
                          <a:effectLst/>
                        </a:rPr>
                        <a:t>Il sistema salva il nuovo evento</a:t>
                      </a:r>
                      <a:endParaRPr lang="it-IT" sz="1100" dirty="0">
                        <a:effectLst/>
                        <a:latin typeface="Calibri"/>
                        <a:ea typeface="Calibri"/>
                        <a:cs typeface="Times New Roman"/>
                      </a:endParaRPr>
                    </a:p>
                  </a:txBody>
                  <a:tcPr marL="55902" marR="55902" marT="0" marB="0"/>
                </a:tc>
              </a:tr>
              <a:tr h="1414325">
                <a:tc>
                  <a:txBody>
                    <a:bodyPr/>
                    <a:lstStyle/>
                    <a:p>
                      <a:pPr algn="ctr">
                        <a:lnSpc>
                          <a:spcPct val="115000"/>
                        </a:lnSpc>
                        <a:spcAft>
                          <a:spcPts val="0"/>
                        </a:spcAft>
                      </a:pPr>
                      <a:r>
                        <a:rPr lang="it-IT" sz="1100">
                          <a:effectLst/>
                        </a:rPr>
                        <a:t>Scenari Alternativi</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Font typeface="+mj-lt"/>
                        <a:buAutoNum type="arabicPeriod"/>
                        <a:tabLst>
                          <a:tab pos="457200" algn="l"/>
                        </a:tabLst>
                      </a:pPr>
                      <a:r>
                        <a:rPr lang="it-IT" sz="1100" dirty="0">
                          <a:effectLst/>
                        </a:rPr>
                        <a:t>Il sistema non contiene calendari o l'utente sceglie di creare un nuovo calendario</a:t>
                      </a:r>
                    </a:p>
                    <a:p>
                      <a:pPr marL="742950" lvl="1" indent="-285750">
                        <a:lnSpc>
                          <a:spcPct val="115000"/>
                        </a:lnSpc>
                        <a:spcAft>
                          <a:spcPts val="0"/>
                        </a:spcAft>
                        <a:buFont typeface="+mj-lt"/>
                        <a:buAutoNum type="romanLcPeriod"/>
                        <a:tabLst>
                          <a:tab pos="914400" algn="l"/>
                        </a:tabLst>
                      </a:pPr>
                      <a:r>
                        <a:rPr lang="it-IT" sz="1100" dirty="0">
                          <a:effectLst/>
                        </a:rPr>
                        <a:t>L'utente crea un nuovo calendario (CU Creazione calendario)</a:t>
                      </a:r>
                    </a:p>
                    <a:p>
                      <a:pPr marL="742950" lvl="1" indent="-285750">
                        <a:lnSpc>
                          <a:spcPct val="115000"/>
                        </a:lnSpc>
                        <a:spcAft>
                          <a:spcPts val="0"/>
                        </a:spcAft>
                        <a:buFont typeface="+mj-lt"/>
                        <a:buAutoNum type="romanLcPeriod"/>
                        <a:tabLst>
                          <a:tab pos="914400" algn="l"/>
                        </a:tabLst>
                      </a:pPr>
                      <a:r>
                        <a:rPr lang="it-IT" sz="1100" dirty="0">
                          <a:effectLst/>
                        </a:rPr>
                        <a:t>Si ritorna al passo 1 dello scenario principale</a:t>
                      </a:r>
                    </a:p>
                    <a:p>
                      <a:pPr marL="342900" lvl="0" indent="-342900">
                        <a:lnSpc>
                          <a:spcPct val="115000"/>
                        </a:lnSpc>
                        <a:spcAft>
                          <a:spcPts val="0"/>
                        </a:spcAft>
                        <a:buFont typeface="+mj-lt"/>
                        <a:buAutoNum type="arabicPeriod" startAt="8"/>
                        <a:tabLst>
                          <a:tab pos="457200" algn="l"/>
                        </a:tabLst>
                      </a:pPr>
                      <a:r>
                        <a:rPr lang="it-IT" sz="1100" dirty="0">
                          <a:effectLst/>
                        </a:rPr>
                        <a:t>Il sistema non contiene modelli o l'utente sceglie di creare un nuovo modello</a:t>
                      </a:r>
                    </a:p>
                    <a:p>
                      <a:pPr marL="742950" lvl="1" indent="-285750">
                        <a:lnSpc>
                          <a:spcPct val="115000"/>
                        </a:lnSpc>
                        <a:spcAft>
                          <a:spcPts val="0"/>
                        </a:spcAft>
                        <a:buFont typeface="+mj-lt"/>
                        <a:buAutoNum type="romanLcPeriod"/>
                        <a:tabLst>
                          <a:tab pos="914400" algn="l"/>
                        </a:tabLst>
                      </a:pPr>
                      <a:r>
                        <a:rPr lang="it-IT" sz="1100" dirty="0">
                          <a:effectLst/>
                        </a:rPr>
                        <a:t>L'utente crea un nuovo modello (CU Creazione modello)</a:t>
                      </a:r>
                    </a:p>
                    <a:p>
                      <a:pPr marL="742950" lvl="1" indent="-285750">
                        <a:lnSpc>
                          <a:spcPct val="115000"/>
                        </a:lnSpc>
                        <a:spcAft>
                          <a:spcPts val="0"/>
                        </a:spcAft>
                        <a:buFont typeface="+mj-lt"/>
                        <a:buAutoNum type="romanLcPeriod"/>
                        <a:tabLst>
                          <a:tab pos="914400" algn="l"/>
                        </a:tabLst>
                      </a:pPr>
                      <a:r>
                        <a:rPr lang="it-IT" sz="1100" dirty="0">
                          <a:effectLst/>
                        </a:rPr>
                        <a:t>Si ritorna al passo 8a dello scenario </a:t>
                      </a:r>
                      <a:r>
                        <a:rPr lang="it-IT" sz="1100" dirty="0" smtClean="0">
                          <a:effectLst/>
                        </a:rPr>
                        <a:t>principale</a:t>
                      </a:r>
                    </a:p>
                    <a:p>
                      <a:pPr marL="0" lvl="0" indent="0">
                        <a:lnSpc>
                          <a:spcPct val="115000"/>
                        </a:lnSpc>
                        <a:spcAft>
                          <a:spcPts val="0"/>
                        </a:spcAft>
                        <a:buFont typeface="+mj-lt"/>
                        <a:buNone/>
                        <a:tabLst>
                          <a:tab pos="914400" algn="l"/>
                        </a:tabLst>
                      </a:pPr>
                      <a:r>
                        <a:rPr lang="it-IT" sz="1100" dirty="0" smtClean="0">
                          <a:effectLst/>
                        </a:rPr>
                        <a:t>1-8.   Se </a:t>
                      </a:r>
                      <a:r>
                        <a:rPr lang="it-IT" sz="1100" dirty="0">
                          <a:effectLst/>
                        </a:rPr>
                        <a:t>non è stato inserito un nome per l’evento o non è stato selezionato un </a:t>
                      </a:r>
                      <a:endParaRPr lang="it-IT" sz="1100" dirty="0" smtClean="0">
                        <a:effectLst/>
                      </a:endParaRPr>
                    </a:p>
                    <a:p>
                      <a:pPr marL="0" lvl="0" indent="0">
                        <a:lnSpc>
                          <a:spcPct val="115000"/>
                        </a:lnSpc>
                        <a:spcAft>
                          <a:spcPts val="0"/>
                        </a:spcAft>
                        <a:buFont typeface="+mj-lt"/>
                        <a:buNone/>
                        <a:tabLst>
                          <a:tab pos="914400" algn="l"/>
                        </a:tabLst>
                      </a:pPr>
                      <a:r>
                        <a:rPr lang="it-IT" sz="1100" dirty="0" smtClean="0">
                          <a:effectLst/>
                        </a:rPr>
                        <a:t>         calendario </a:t>
                      </a:r>
                      <a:r>
                        <a:rPr lang="it-IT" sz="1100" dirty="0">
                          <a:effectLst/>
                        </a:rPr>
                        <a:t>o non è stato selezionato un modello di evento</a:t>
                      </a:r>
                    </a:p>
                    <a:p>
                      <a:pPr marL="742950" lvl="1" indent="-285750">
                        <a:lnSpc>
                          <a:spcPct val="115000"/>
                        </a:lnSpc>
                        <a:spcAft>
                          <a:spcPts val="0"/>
                        </a:spcAft>
                        <a:buFont typeface="+mj-lt"/>
                        <a:buAutoNum type="romanLcPeriod"/>
                        <a:tabLst>
                          <a:tab pos="914400" algn="l"/>
                        </a:tabLst>
                      </a:pPr>
                      <a:r>
                        <a:rPr lang="it-IT" sz="1100" dirty="0">
                          <a:effectLst/>
                        </a:rPr>
                        <a:t>Il sistema impedisce di creare l'evento (passo 9 dello scenario principale)</a:t>
                      </a:r>
                      <a:endParaRPr lang="it-IT" sz="1100" dirty="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dirty="0">
                          <a:effectLst/>
                        </a:rPr>
                        <a:t>Punti Aperti</a:t>
                      </a:r>
                      <a:endParaRPr lang="it-IT" sz="1100" dirty="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Nessuno</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dirty="0">
                          <a:effectLst/>
                        </a:rPr>
                        <a:t>Note</a:t>
                      </a:r>
                      <a:endParaRPr lang="it-IT" sz="1100" dirty="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dirty="0">
                          <a:effectLst/>
                        </a:rPr>
                        <a:t>I passi 1-8 posso essere eseguiti in qualsiasi ordine</a:t>
                      </a:r>
                      <a:endParaRPr lang="it-IT" sz="1100" dirty="0">
                        <a:effectLst/>
                        <a:latin typeface="Calibri"/>
                        <a:ea typeface="Calibri"/>
                        <a:cs typeface="Times New Roman"/>
                      </a:endParaRPr>
                    </a:p>
                  </a:txBody>
                  <a:tcPr marL="55902" marR="55902" marT="0" marB="0"/>
                </a:tc>
              </a:tr>
            </a:tbl>
          </a:graphicData>
        </a:graphic>
      </p:graphicFrame>
      <p:sp>
        <p:nvSpPr>
          <p:cNvPr id="2" name="Titolo 1"/>
          <p:cNvSpPr>
            <a:spLocks noGrp="1"/>
          </p:cNvSpPr>
          <p:nvPr>
            <p:ph type="title"/>
          </p:nvPr>
        </p:nvSpPr>
        <p:spPr/>
        <p:txBody>
          <a:bodyPr/>
          <a:lstStyle/>
          <a:p>
            <a:r>
              <a:rPr lang="it-IT" dirty="0" smtClean="0"/>
              <a:t>Descrizione dei casi d’uso</a:t>
            </a:r>
            <a:endParaRPr lang="it-IT" dirty="0"/>
          </a:p>
        </p:txBody>
      </p:sp>
    </p:spTree>
    <p:extLst>
      <p:ext uri="{BB962C8B-B14F-4D97-AF65-F5344CB8AC3E}">
        <p14:creationId xmlns:p14="http://schemas.microsoft.com/office/powerpoint/2010/main" val="38229085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Segnaposto contenuto 5"/>
          <p:cNvGraphicFramePr>
            <a:graphicFrameLocks noGrp="1"/>
          </p:cNvGraphicFramePr>
          <p:nvPr>
            <p:ph idx="1"/>
            <p:extLst>
              <p:ext uri="{D42A27DB-BD31-4B8C-83A1-F6EECF244321}">
                <p14:modId xmlns:p14="http://schemas.microsoft.com/office/powerpoint/2010/main" val="1008609256"/>
              </p:ext>
            </p:extLst>
          </p:nvPr>
        </p:nvGraphicFramePr>
        <p:xfrm>
          <a:off x="755576" y="2852936"/>
          <a:ext cx="7467600" cy="2599948"/>
        </p:xfrm>
        <a:graphic>
          <a:graphicData uri="http://schemas.openxmlformats.org/drawingml/2006/table">
            <a:tbl>
              <a:tblPr firstRow="1" firstCol="1" bandRow="1">
                <a:tableStyleId>{5C22544A-7EE6-4342-B048-85BDC9FD1C3A}</a:tableStyleId>
              </a:tblPr>
              <a:tblGrid>
                <a:gridCol w="1450504"/>
                <a:gridCol w="6017096"/>
              </a:tblGrid>
              <a:tr h="157147">
                <a:tc>
                  <a:txBody>
                    <a:bodyPr/>
                    <a:lstStyle/>
                    <a:p>
                      <a:pPr algn="ctr">
                        <a:lnSpc>
                          <a:spcPct val="115000"/>
                        </a:lnSpc>
                        <a:spcAft>
                          <a:spcPts val="0"/>
                        </a:spcAft>
                      </a:pPr>
                      <a:r>
                        <a:rPr lang="it-IT" sz="1100" dirty="0">
                          <a:effectLst/>
                        </a:rPr>
                        <a:t>Titolo</a:t>
                      </a:r>
                      <a:endParaRPr lang="it-IT" sz="1100" dirty="0">
                        <a:effectLst/>
                        <a:latin typeface="Calibri"/>
                        <a:ea typeface="Calibri"/>
                        <a:cs typeface="Times New Roman"/>
                      </a:endParaRPr>
                    </a:p>
                  </a:txBody>
                  <a:tcPr marL="55902" marR="55902" marT="0" marB="0" anchor="ctr"/>
                </a:tc>
                <a:tc>
                  <a:txBody>
                    <a:bodyPr/>
                    <a:lstStyle/>
                    <a:p>
                      <a:pPr algn="ctr">
                        <a:lnSpc>
                          <a:spcPct val="115000"/>
                        </a:lnSpc>
                        <a:spcAft>
                          <a:spcPts val="0"/>
                        </a:spcAft>
                      </a:pPr>
                      <a:r>
                        <a:rPr lang="it-IT" sz="1100">
                          <a:effectLst/>
                        </a:rPr>
                        <a:t>Creazione Calendario</a:t>
                      </a:r>
                      <a:endParaRPr lang="it-IT" sz="1100">
                        <a:effectLst/>
                        <a:latin typeface="Calibri"/>
                        <a:ea typeface="Calibri"/>
                        <a:cs typeface="Times New Roman"/>
                      </a:endParaRPr>
                    </a:p>
                  </a:txBody>
                  <a:tcPr marL="55902" marR="55902" marT="0" marB="0"/>
                </a:tc>
              </a:tr>
              <a:tr h="0">
                <a:tc>
                  <a:txBody>
                    <a:bodyPr/>
                    <a:lstStyle/>
                    <a:p>
                      <a:pPr algn="ctr">
                        <a:lnSpc>
                          <a:spcPct val="115000"/>
                        </a:lnSpc>
                        <a:spcAft>
                          <a:spcPts val="0"/>
                        </a:spcAft>
                      </a:pPr>
                      <a:r>
                        <a:rPr lang="it-IT" sz="1100">
                          <a:effectLst/>
                        </a:rPr>
                        <a:t>Descrizione</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Creazione di un nuovo calendario di eventi, inizialmente vuoto</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Relazioni</a:t>
                      </a:r>
                      <a:endParaRPr lang="it-IT" sz="1100">
                        <a:effectLst/>
                        <a:latin typeface="Calibri"/>
                        <a:ea typeface="Calibri"/>
                        <a:cs typeface="Times New Roman"/>
                      </a:endParaRPr>
                    </a:p>
                  </a:txBody>
                  <a:tcPr marL="55902" marR="55902" marT="0" marB="0" anchor="ctr"/>
                </a:tc>
                <a:tc>
                  <a:txBody>
                    <a:bodyPr/>
                    <a:lstStyle/>
                    <a:p>
                      <a:pPr algn="ctr">
                        <a:lnSpc>
                          <a:spcPct val="115000"/>
                        </a:lnSpc>
                        <a:spcAft>
                          <a:spcPts val="0"/>
                        </a:spcAft>
                      </a:pP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Attori</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Utente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Precondizioni</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Nessuna</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Postcondizioni</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SzPts val="1000"/>
                        <a:buFont typeface="Symbol"/>
                        <a:buChar char=""/>
                        <a:tabLst>
                          <a:tab pos="457200" algn="l"/>
                        </a:tabLst>
                      </a:pPr>
                      <a:r>
                        <a:rPr lang="it-IT" sz="1100">
                          <a:effectLst/>
                        </a:rPr>
                        <a:t>Il sistema contiene un nuovo calendario</a:t>
                      </a:r>
                      <a:endParaRPr lang="it-IT" sz="1100">
                        <a:effectLst/>
                        <a:latin typeface="Calibri"/>
                        <a:ea typeface="Calibri"/>
                        <a:cs typeface="Times New Roman"/>
                      </a:endParaRPr>
                    </a:p>
                  </a:txBody>
                  <a:tcPr marL="55902" marR="55902" marT="0" marB="0"/>
                </a:tc>
              </a:tr>
              <a:tr h="471442">
                <a:tc>
                  <a:txBody>
                    <a:bodyPr/>
                    <a:lstStyle/>
                    <a:p>
                      <a:pPr algn="ctr">
                        <a:lnSpc>
                          <a:spcPct val="115000"/>
                        </a:lnSpc>
                        <a:spcAft>
                          <a:spcPts val="0"/>
                        </a:spcAft>
                      </a:pPr>
                      <a:r>
                        <a:rPr lang="it-IT" sz="1100">
                          <a:effectLst/>
                        </a:rPr>
                        <a:t>Scenario Principale</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Font typeface="+mj-lt"/>
                        <a:buAutoNum type="arabicPeriod"/>
                        <a:tabLst>
                          <a:tab pos="457200" algn="l"/>
                        </a:tabLst>
                      </a:pPr>
                      <a:r>
                        <a:rPr lang="it-IT" sz="1100">
                          <a:effectLst/>
                        </a:rPr>
                        <a:t>L'utente inserisce il nome del calendario e può inserire uno o più amici con cui condividere il calendario</a:t>
                      </a:r>
                    </a:p>
                    <a:p>
                      <a:pPr marL="342900" lvl="0" indent="-342900">
                        <a:lnSpc>
                          <a:spcPct val="115000"/>
                        </a:lnSpc>
                        <a:spcAft>
                          <a:spcPts val="0"/>
                        </a:spcAft>
                        <a:buFont typeface="+mj-lt"/>
                        <a:buAutoNum type="arabicPeriod"/>
                        <a:tabLst>
                          <a:tab pos="457200" algn="l"/>
                        </a:tabLst>
                      </a:pPr>
                      <a:r>
                        <a:rPr lang="it-IT" sz="1100">
                          <a:effectLst/>
                        </a:rPr>
                        <a:t>L'utente chiede di salvare il calendario</a:t>
                      </a:r>
                    </a:p>
                    <a:p>
                      <a:pPr marL="342900" lvl="0" indent="-342900">
                        <a:lnSpc>
                          <a:spcPct val="115000"/>
                        </a:lnSpc>
                        <a:spcAft>
                          <a:spcPts val="0"/>
                        </a:spcAft>
                        <a:buFont typeface="+mj-lt"/>
                        <a:buAutoNum type="arabicPeriod"/>
                        <a:tabLst>
                          <a:tab pos="457200" algn="l"/>
                        </a:tabLst>
                      </a:pPr>
                      <a:r>
                        <a:rPr lang="it-IT" sz="1100">
                          <a:effectLst/>
                        </a:rPr>
                        <a:t>Il sistema crea il nuovo calendario</a:t>
                      </a:r>
                      <a:endParaRPr lang="it-IT" sz="1100">
                        <a:effectLst/>
                        <a:latin typeface="Calibri"/>
                        <a:ea typeface="Calibri"/>
                        <a:cs typeface="Times New Roman"/>
                      </a:endParaRPr>
                    </a:p>
                  </a:txBody>
                  <a:tcPr marL="55902" marR="55902" marT="0" marB="0"/>
                </a:tc>
              </a:tr>
              <a:tr h="314294">
                <a:tc>
                  <a:txBody>
                    <a:bodyPr/>
                    <a:lstStyle/>
                    <a:p>
                      <a:pPr algn="ctr">
                        <a:lnSpc>
                          <a:spcPct val="115000"/>
                        </a:lnSpc>
                        <a:spcAft>
                          <a:spcPts val="0"/>
                        </a:spcAft>
                      </a:pPr>
                      <a:r>
                        <a:rPr lang="it-IT" sz="1100">
                          <a:effectLst/>
                        </a:rPr>
                        <a:t>Scenari Alternativi</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Font typeface="+mj-lt"/>
                        <a:buAutoNum type="arabicPeriod"/>
                        <a:tabLst>
                          <a:tab pos="457200" algn="l"/>
                        </a:tabLst>
                      </a:pPr>
                      <a:r>
                        <a:rPr lang="it-IT" sz="1100">
                          <a:effectLst/>
                        </a:rPr>
                        <a:t>Se il nome del calendario inserito dall'utente identifica già un altro calendario preesistente</a:t>
                      </a:r>
                    </a:p>
                    <a:p>
                      <a:pPr marL="742950" lvl="1" indent="-285750">
                        <a:lnSpc>
                          <a:spcPct val="115000"/>
                        </a:lnSpc>
                        <a:spcAft>
                          <a:spcPts val="0"/>
                        </a:spcAft>
                        <a:buFont typeface="+mj-lt"/>
                        <a:buAutoNum type="romanLcPeriod"/>
                        <a:tabLst>
                          <a:tab pos="914400" algn="l"/>
                        </a:tabLst>
                      </a:pPr>
                      <a:r>
                        <a:rPr lang="it-IT" sz="1100">
                          <a:effectLst/>
                        </a:rPr>
                        <a:t>Il sistema impedisce all'utente di creare il calendario (passo 2 dello scenario principale)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Punti Aperti</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dirty="0">
                          <a:effectLst/>
                        </a:rPr>
                        <a:t>Nessuno</a:t>
                      </a:r>
                      <a:endParaRPr lang="it-IT" sz="1100" dirty="0">
                        <a:effectLst/>
                        <a:latin typeface="Calibri"/>
                        <a:ea typeface="Calibri"/>
                        <a:cs typeface="Times New Roman"/>
                      </a:endParaRPr>
                    </a:p>
                  </a:txBody>
                  <a:tcPr marL="55902" marR="55902" marT="0" marB="0"/>
                </a:tc>
              </a:tr>
            </a:tbl>
          </a:graphicData>
        </a:graphic>
      </p:graphicFrame>
      <p:sp>
        <p:nvSpPr>
          <p:cNvPr id="2" name="Titolo 1"/>
          <p:cNvSpPr>
            <a:spLocks noGrp="1"/>
          </p:cNvSpPr>
          <p:nvPr>
            <p:ph type="title"/>
          </p:nvPr>
        </p:nvSpPr>
        <p:spPr/>
        <p:txBody>
          <a:bodyPr/>
          <a:lstStyle/>
          <a:p>
            <a:r>
              <a:rPr lang="it-IT" dirty="0" smtClean="0"/>
              <a:t>Descrizione dei casi d’uso</a:t>
            </a:r>
            <a:endParaRPr lang="it-IT" dirty="0"/>
          </a:p>
        </p:txBody>
      </p:sp>
    </p:spTree>
    <p:extLst>
      <p:ext uri="{BB962C8B-B14F-4D97-AF65-F5344CB8AC3E}">
        <p14:creationId xmlns:p14="http://schemas.microsoft.com/office/powerpoint/2010/main" val="3677930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p:cNvGraphicFramePr>
            <a:graphicFrameLocks noGrp="1"/>
          </p:cNvGraphicFramePr>
          <p:nvPr>
            <p:ph idx="1"/>
            <p:extLst>
              <p:ext uri="{D42A27DB-BD31-4B8C-83A1-F6EECF244321}">
                <p14:modId xmlns:p14="http://schemas.microsoft.com/office/powerpoint/2010/main" val="272717739"/>
              </p:ext>
            </p:extLst>
          </p:nvPr>
        </p:nvGraphicFramePr>
        <p:xfrm>
          <a:off x="899592" y="2492896"/>
          <a:ext cx="7467600" cy="3178306"/>
        </p:xfrm>
        <a:graphic>
          <a:graphicData uri="http://schemas.openxmlformats.org/drawingml/2006/table">
            <a:tbl>
              <a:tblPr firstRow="1" firstCol="1" bandRow="1">
                <a:tableStyleId>{5C22544A-7EE6-4342-B048-85BDC9FD1C3A}</a:tableStyleId>
              </a:tblPr>
              <a:tblGrid>
                <a:gridCol w="1816821"/>
                <a:gridCol w="5650779"/>
              </a:tblGrid>
              <a:tr h="157147">
                <a:tc>
                  <a:txBody>
                    <a:bodyPr/>
                    <a:lstStyle/>
                    <a:p>
                      <a:pPr algn="ctr">
                        <a:lnSpc>
                          <a:spcPct val="115000"/>
                        </a:lnSpc>
                        <a:spcAft>
                          <a:spcPts val="0"/>
                        </a:spcAft>
                      </a:pPr>
                      <a:r>
                        <a:rPr lang="it-IT" sz="1100" dirty="0">
                          <a:effectLst/>
                        </a:rPr>
                        <a:t>Titolo</a:t>
                      </a:r>
                      <a:endParaRPr lang="it-IT" sz="1100" dirty="0">
                        <a:effectLst/>
                        <a:latin typeface="Calibri"/>
                        <a:ea typeface="Calibri"/>
                        <a:cs typeface="Times New Roman"/>
                      </a:endParaRPr>
                    </a:p>
                  </a:txBody>
                  <a:tcPr marL="55902" marR="55902" marT="0" marB="0"/>
                </a:tc>
                <a:tc>
                  <a:txBody>
                    <a:bodyPr/>
                    <a:lstStyle/>
                    <a:p>
                      <a:pPr algn="ctr">
                        <a:lnSpc>
                          <a:spcPct val="115000"/>
                        </a:lnSpc>
                        <a:spcAft>
                          <a:spcPts val="0"/>
                        </a:spcAft>
                      </a:pPr>
                      <a:r>
                        <a:rPr lang="it-IT" sz="1100">
                          <a:effectLst/>
                        </a:rPr>
                        <a:t>Creazione modello evento</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Descrizione</a:t>
                      </a:r>
                      <a:endParaRPr lang="it-IT" sz="1100">
                        <a:effectLst/>
                        <a:latin typeface="Calibri"/>
                        <a:ea typeface="Calibri"/>
                        <a:cs typeface="Times New Roman"/>
                      </a:endParaRPr>
                    </a:p>
                  </a:txBody>
                  <a:tcPr marL="55902" marR="55902" marT="0" marB="0"/>
                </a:tc>
                <a:tc>
                  <a:txBody>
                    <a:bodyPr/>
                    <a:lstStyle/>
                    <a:p>
                      <a:pPr>
                        <a:lnSpc>
                          <a:spcPct val="115000"/>
                        </a:lnSpc>
                        <a:spcAft>
                          <a:spcPts val="0"/>
                        </a:spcAft>
                      </a:pPr>
                      <a:r>
                        <a:rPr lang="it-IT" sz="1100">
                          <a:effectLst/>
                        </a:rPr>
                        <a:t>Creazione di un nuovo modello di evento</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Relazioni</a:t>
                      </a:r>
                      <a:endParaRPr lang="it-IT" sz="1100">
                        <a:effectLst/>
                        <a:latin typeface="Calibri"/>
                        <a:ea typeface="Calibri"/>
                        <a:cs typeface="Times New Roman"/>
                      </a:endParaRPr>
                    </a:p>
                  </a:txBody>
                  <a:tcPr marL="55902" marR="55902" marT="0" marB="0"/>
                </a:tc>
                <a:tc>
                  <a:txBody>
                    <a:bodyPr/>
                    <a:lstStyle/>
                    <a:p>
                      <a:pPr algn="ctr">
                        <a:lnSpc>
                          <a:spcPct val="115000"/>
                        </a:lnSpc>
                        <a:spcAft>
                          <a:spcPts val="0"/>
                        </a:spcAft>
                      </a:pP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Attori</a:t>
                      </a:r>
                      <a:endParaRPr lang="it-IT" sz="1100">
                        <a:effectLst/>
                        <a:latin typeface="Calibri"/>
                        <a:ea typeface="Calibri"/>
                        <a:cs typeface="Times New Roman"/>
                      </a:endParaRPr>
                    </a:p>
                  </a:txBody>
                  <a:tcPr marL="55902" marR="55902" marT="0" marB="0"/>
                </a:tc>
                <a:tc>
                  <a:txBody>
                    <a:bodyPr/>
                    <a:lstStyle/>
                    <a:p>
                      <a:pPr>
                        <a:lnSpc>
                          <a:spcPct val="115000"/>
                        </a:lnSpc>
                        <a:spcAft>
                          <a:spcPts val="0"/>
                        </a:spcAft>
                      </a:pPr>
                      <a:r>
                        <a:rPr lang="it-IT" sz="1100">
                          <a:effectLst/>
                        </a:rPr>
                        <a:t>Utente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Precondizioni</a:t>
                      </a:r>
                      <a:endParaRPr lang="it-IT" sz="1100">
                        <a:effectLst/>
                        <a:latin typeface="Calibri"/>
                        <a:ea typeface="Calibri"/>
                        <a:cs typeface="Times New Roman"/>
                      </a:endParaRPr>
                    </a:p>
                  </a:txBody>
                  <a:tcPr marL="55902" marR="55902" marT="0" marB="0"/>
                </a:tc>
                <a:tc>
                  <a:txBody>
                    <a:bodyPr/>
                    <a:lstStyle/>
                    <a:p>
                      <a:pPr>
                        <a:lnSpc>
                          <a:spcPct val="115000"/>
                        </a:lnSpc>
                        <a:spcAft>
                          <a:spcPts val="0"/>
                        </a:spcAft>
                      </a:pPr>
                      <a:r>
                        <a:rPr lang="it-IT" sz="1100">
                          <a:effectLst/>
                        </a:rPr>
                        <a:t>Nessuna</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Postcondizioni</a:t>
                      </a:r>
                      <a:endParaRPr lang="it-IT" sz="1100">
                        <a:effectLst/>
                        <a:latin typeface="Calibri"/>
                        <a:ea typeface="Calibri"/>
                        <a:cs typeface="Times New Roman"/>
                      </a:endParaRPr>
                    </a:p>
                  </a:txBody>
                  <a:tcPr marL="55902" marR="55902" marT="0" marB="0"/>
                </a:tc>
                <a:tc>
                  <a:txBody>
                    <a:bodyPr/>
                    <a:lstStyle/>
                    <a:p>
                      <a:pPr marL="342900" lvl="0" indent="-342900">
                        <a:lnSpc>
                          <a:spcPct val="115000"/>
                        </a:lnSpc>
                        <a:spcAft>
                          <a:spcPts val="0"/>
                        </a:spcAft>
                        <a:buSzPts val="1000"/>
                        <a:buFont typeface="Symbol"/>
                        <a:buChar char=""/>
                        <a:tabLst>
                          <a:tab pos="457200" algn="l"/>
                        </a:tabLst>
                      </a:pPr>
                      <a:r>
                        <a:rPr lang="it-IT" sz="1100">
                          <a:effectLst/>
                        </a:rPr>
                        <a:t>Un nuovo modello di evento è stato creato</a:t>
                      </a:r>
                      <a:endParaRPr lang="it-IT" sz="1100">
                        <a:effectLst/>
                        <a:latin typeface="Calibri"/>
                        <a:ea typeface="Calibri"/>
                        <a:cs typeface="Times New Roman"/>
                      </a:endParaRPr>
                    </a:p>
                  </a:txBody>
                  <a:tcPr marL="55902" marR="55902" marT="0" marB="0"/>
                </a:tc>
              </a:tr>
              <a:tr h="785736">
                <a:tc>
                  <a:txBody>
                    <a:bodyPr/>
                    <a:lstStyle/>
                    <a:p>
                      <a:pPr algn="ctr">
                        <a:lnSpc>
                          <a:spcPct val="115000"/>
                        </a:lnSpc>
                        <a:spcAft>
                          <a:spcPts val="0"/>
                        </a:spcAft>
                      </a:pPr>
                      <a:r>
                        <a:rPr lang="it-IT" sz="1100">
                          <a:effectLst/>
                        </a:rPr>
                        <a:t>Scenario Principale</a:t>
                      </a:r>
                      <a:endParaRPr lang="it-IT" sz="1100">
                        <a:effectLst/>
                        <a:latin typeface="Calibri"/>
                        <a:ea typeface="Calibri"/>
                        <a:cs typeface="Times New Roman"/>
                      </a:endParaRPr>
                    </a:p>
                  </a:txBody>
                  <a:tcPr marL="55902" marR="55902" marT="0" marB="0"/>
                </a:tc>
                <a:tc>
                  <a:txBody>
                    <a:bodyPr/>
                    <a:lstStyle/>
                    <a:p>
                      <a:pPr marL="342900" lvl="0" indent="-342900">
                        <a:lnSpc>
                          <a:spcPct val="115000"/>
                        </a:lnSpc>
                        <a:spcAft>
                          <a:spcPts val="0"/>
                        </a:spcAft>
                        <a:buFont typeface="+mj-lt"/>
                        <a:buAutoNum type="arabicPeriod"/>
                        <a:tabLst>
                          <a:tab pos="457200" algn="l"/>
                        </a:tabLst>
                      </a:pPr>
                      <a:r>
                        <a:rPr lang="it-IT" sz="1100">
                          <a:effectLst/>
                        </a:rPr>
                        <a:t>L'utente inserisce il nome del modello e può creare una o più voci (CU Creazione Voce)</a:t>
                      </a:r>
                    </a:p>
                    <a:p>
                      <a:pPr marL="742950" lvl="1" indent="-285750">
                        <a:lnSpc>
                          <a:spcPct val="115000"/>
                        </a:lnSpc>
                        <a:spcAft>
                          <a:spcPts val="0"/>
                        </a:spcAft>
                        <a:buFont typeface="+mj-lt"/>
                        <a:buAutoNum type="romanLcPeriod"/>
                        <a:tabLst>
                          <a:tab pos="914400" algn="l"/>
                        </a:tabLst>
                      </a:pPr>
                      <a:r>
                        <a:rPr lang="it-IT" sz="1100">
                          <a:effectLst/>
                        </a:rPr>
                        <a:t>L'utente può eventualmente cancellare una voce inserita precedentemente</a:t>
                      </a:r>
                    </a:p>
                    <a:p>
                      <a:pPr marL="342900" lvl="0" indent="-342900">
                        <a:lnSpc>
                          <a:spcPct val="115000"/>
                        </a:lnSpc>
                        <a:spcAft>
                          <a:spcPts val="0"/>
                        </a:spcAft>
                        <a:buFont typeface="+mj-lt"/>
                        <a:buAutoNum type="arabicPeriod"/>
                        <a:tabLst>
                          <a:tab pos="457200" algn="l"/>
                        </a:tabLst>
                      </a:pPr>
                      <a:r>
                        <a:rPr lang="it-IT" sz="1100">
                          <a:effectLst/>
                        </a:rPr>
                        <a:t>L'utente chiede di salvare il modello</a:t>
                      </a:r>
                    </a:p>
                    <a:p>
                      <a:pPr marL="342900" lvl="0" indent="-342900">
                        <a:lnSpc>
                          <a:spcPct val="115000"/>
                        </a:lnSpc>
                        <a:spcAft>
                          <a:spcPts val="0"/>
                        </a:spcAft>
                        <a:buFont typeface="+mj-lt"/>
                        <a:buAutoNum type="arabicPeriod"/>
                        <a:tabLst>
                          <a:tab pos="457200" algn="l"/>
                        </a:tabLst>
                      </a:pPr>
                      <a:r>
                        <a:rPr lang="it-IT" sz="1100">
                          <a:effectLst/>
                        </a:rPr>
                        <a:t>Il sistema salva il nuovo modello</a:t>
                      </a:r>
                    </a:p>
                    <a:p>
                      <a:pPr>
                        <a:lnSpc>
                          <a:spcPct val="115000"/>
                        </a:lnSpc>
                        <a:spcAft>
                          <a:spcPts val="0"/>
                        </a:spcAft>
                      </a:pPr>
                      <a:r>
                        <a:rPr lang="it-IT" sz="1100">
                          <a:effectLst/>
                        </a:rPr>
                        <a:t> </a:t>
                      </a:r>
                      <a:endParaRPr lang="it-IT" sz="1100">
                        <a:effectLst/>
                        <a:latin typeface="Calibri"/>
                        <a:ea typeface="Calibri"/>
                        <a:cs typeface="Times New Roman"/>
                      </a:endParaRPr>
                    </a:p>
                  </a:txBody>
                  <a:tcPr marL="55902" marR="55902" marT="0" marB="0"/>
                </a:tc>
              </a:tr>
              <a:tr h="314294">
                <a:tc>
                  <a:txBody>
                    <a:bodyPr/>
                    <a:lstStyle/>
                    <a:p>
                      <a:pPr algn="ctr">
                        <a:lnSpc>
                          <a:spcPct val="115000"/>
                        </a:lnSpc>
                        <a:spcAft>
                          <a:spcPts val="0"/>
                        </a:spcAft>
                      </a:pPr>
                      <a:r>
                        <a:rPr lang="it-IT" sz="1100">
                          <a:effectLst/>
                        </a:rPr>
                        <a:t>Scenari Alternativi</a:t>
                      </a:r>
                      <a:endParaRPr lang="it-IT" sz="1100">
                        <a:effectLst/>
                        <a:latin typeface="Calibri"/>
                        <a:ea typeface="Calibri"/>
                        <a:cs typeface="Times New Roman"/>
                      </a:endParaRPr>
                    </a:p>
                  </a:txBody>
                  <a:tcPr marL="55902" marR="55902" marT="0" marB="0"/>
                </a:tc>
                <a:tc>
                  <a:txBody>
                    <a:bodyPr/>
                    <a:lstStyle/>
                    <a:p>
                      <a:pPr marL="342900" lvl="0" indent="-342900">
                        <a:lnSpc>
                          <a:spcPct val="115000"/>
                        </a:lnSpc>
                        <a:spcAft>
                          <a:spcPts val="0"/>
                        </a:spcAft>
                        <a:buFont typeface="+mj-lt"/>
                        <a:buAutoNum type="arabicPeriod"/>
                        <a:tabLst>
                          <a:tab pos="457200" algn="l"/>
                        </a:tabLst>
                      </a:pPr>
                      <a:r>
                        <a:rPr lang="it-IT" sz="1100">
                          <a:effectLst/>
                        </a:rPr>
                        <a:t>Se il nome del modello inserito dall'utente identifica già un altro modello preesistente</a:t>
                      </a:r>
                    </a:p>
                    <a:p>
                      <a:pPr marL="742950" lvl="1" indent="-285750">
                        <a:lnSpc>
                          <a:spcPct val="115000"/>
                        </a:lnSpc>
                        <a:spcAft>
                          <a:spcPts val="0"/>
                        </a:spcAft>
                        <a:buFont typeface="+mj-lt"/>
                        <a:buAutoNum type="romanLcPeriod"/>
                        <a:tabLst>
                          <a:tab pos="914400" algn="l"/>
                        </a:tabLst>
                      </a:pPr>
                      <a:r>
                        <a:rPr lang="it-IT" sz="1100">
                          <a:effectLst/>
                        </a:rPr>
                        <a:t>Il sistema impedisce all'utente di creare il modello (passo 2 dello scenario principale)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Punti Aperti</a:t>
                      </a:r>
                      <a:endParaRPr lang="it-IT" sz="1100">
                        <a:effectLst/>
                        <a:latin typeface="Calibri"/>
                        <a:ea typeface="Calibri"/>
                        <a:cs typeface="Times New Roman"/>
                      </a:endParaRPr>
                    </a:p>
                  </a:txBody>
                  <a:tcPr marL="55902" marR="55902" marT="0" marB="0"/>
                </a:tc>
                <a:tc>
                  <a:txBody>
                    <a:bodyPr/>
                    <a:lstStyle/>
                    <a:p>
                      <a:pPr>
                        <a:lnSpc>
                          <a:spcPct val="115000"/>
                        </a:lnSpc>
                        <a:spcAft>
                          <a:spcPts val="0"/>
                        </a:spcAft>
                      </a:pPr>
                      <a:r>
                        <a:rPr lang="it-IT" sz="1100" dirty="0">
                          <a:effectLst/>
                        </a:rPr>
                        <a:t>Nessuno</a:t>
                      </a:r>
                      <a:endParaRPr lang="it-IT" sz="1100" dirty="0">
                        <a:effectLst/>
                        <a:latin typeface="Calibri"/>
                        <a:ea typeface="Calibri"/>
                        <a:cs typeface="Times New Roman"/>
                      </a:endParaRPr>
                    </a:p>
                  </a:txBody>
                  <a:tcPr marL="55902" marR="55902" marT="0" marB="0"/>
                </a:tc>
              </a:tr>
            </a:tbl>
          </a:graphicData>
        </a:graphic>
      </p:graphicFrame>
      <p:sp>
        <p:nvSpPr>
          <p:cNvPr id="2" name="Titolo 1"/>
          <p:cNvSpPr>
            <a:spLocks noGrp="1"/>
          </p:cNvSpPr>
          <p:nvPr>
            <p:ph type="title"/>
          </p:nvPr>
        </p:nvSpPr>
        <p:spPr/>
        <p:txBody>
          <a:bodyPr/>
          <a:lstStyle/>
          <a:p>
            <a:r>
              <a:rPr lang="it-IT" dirty="0" smtClean="0"/>
              <a:t>Descrizione dei casi d’uso</a:t>
            </a:r>
            <a:endParaRPr lang="it-IT" dirty="0"/>
          </a:p>
        </p:txBody>
      </p:sp>
    </p:spTree>
    <p:extLst>
      <p:ext uri="{BB962C8B-B14F-4D97-AF65-F5344CB8AC3E}">
        <p14:creationId xmlns:p14="http://schemas.microsoft.com/office/powerpoint/2010/main" val="31660094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971600" y="1700808"/>
            <a:ext cx="6775196" cy="4929411"/>
          </a:xfrm>
          <a:prstGeom prst="rect">
            <a:avLst/>
          </a:prstGeom>
        </p:spPr>
      </p:pic>
      <p:sp>
        <p:nvSpPr>
          <p:cNvPr id="2" name="Titolo 1"/>
          <p:cNvSpPr>
            <a:spLocks noGrp="1"/>
          </p:cNvSpPr>
          <p:nvPr>
            <p:ph type="title"/>
          </p:nvPr>
        </p:nvSpPr>
        <p:spPr/>
        <p:txBody>
          <a:bodyPr>
            <a:normAutofit/>
          </a:bodyPr>
          <a:lstStyle/>
          <a:p>
            <a:r>
              <a:rPr lang="it-IT" dirty="0" smtClean="0"/>
              <a:t>Diagramma delle Classi d’Analisi</a:t>
            </a:r>
            <a:endParaRPr lang="it-IT" dirty="0"/>
          </a:p>
        </p:txBody>
      </p:sp>
    </p:spTree>
    <p:extLst>
      <p:ext uri="{BB962C8B-B14F-4D97-AF65-F5344CB8AC3E}">
        <p14:creationId xmlns:p14="http://schemas.microsoft.com/office/powerpoint/2010/main" val="16073006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smtClean="0"/>
              <a:t>Diagramma delle Classi d’Analisi</a:t>
            </a:r>
            <a:endParaRPr lang="it-IT" dirty="0"/>
          </a:p>
        </p:txBody>
      </p:sp>
      <p:pic>
        <p:nvPicPr>
          <p:cNvPr id="4102" name="Picture 6" descr="C:\Users\Cem\Desktop\Untitle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00808"/>
            <a:ext cx="5849060" cy="4896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7442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smtClean="0"/>
              <a:t>Diagramma delle Classi d’Analisi</a:t>
            </a:r>
            <a:endParaRPr lang="it-IT" dirty="0"/>
          </a:p>
        </p:txBody>
      </p:sp>
      <p:pic>
        <p:nvPicPr>
          <p:cNvPr id="5122" name="Picture 2" descr="C:\Users\Cem\Desktop\Untitled-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59435"/>
            <a:ext cx="6095082" cy="4837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2531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smtClean="0"/>
              <a:t>Diagramma delle Classi d’Analisi</a:t>
            </a:r>
            <a:endParaRPr lang="it-IT" dirty="0"/>
          </a:p>
        </p:txBody>
      </p:sp>
      <p:pic>
        <p:nvPicPr>
          <p:cNvPr id="6146" name="Picture 2" descr="C:\Users\Cem\Desktop\Untitled-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663" y="1700808"/>
            <a:ext cx="6291609" cy="4976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875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smtClean="0"/>
              <a:t>Diagramma di sequenza</a:t>
            </a:r>
            <a:endParaRPr lang="it-IT" dirty="0"/>
          </a:p>
        </p:txBody>
      </p:sp>
      <p:sp>
        <p:nvSpPr>
          <p:cNvPr id="5" name="Segnaposto contenuto 4"/>
          <p:cNvSpPr>
            <a:spLocks noGrp="1"/>
          </p:cNvSpPr>
          <p:nvPr>
            <p:ph idx="1"/>
          </p:nvPr>
        </p:nvSpPr>
        <p:spPr/>
        <p:txBody>
          <a:bodyPr/>
          <a:lstStyle/>
          <a:p>
            <a:endParaRPr lang="it-IT"/>
          </a:p>
        </p:txBody>
      </p:sp>
      <p:pic>
        <p:nvPicPr>
          <p:cNvPr id="7170" name="Picture 2" descr="C:\Users\Cem\Desktop\Untitled-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613078"/>
            <a:ext cx="8963864" cy="7216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0697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83568" y="1844824"/>
            <a:ext cx="7467600" cy="4525963"/>
          </a:xfrm>
        </p:spPr>
        <p:txBody>
          <a:bodyPr anchor="ctr">
            <a:normAutofit/>
          </a:bodyPr>
          <a:lstStyle/>
          <a:p>
            <a:pPr marL="36576" indent="0">
              <a:buNone/>
            </a:pPr>
            <a:r>
              <a:rPr lang="it-IT" sz="2200" dirty="0">
                <a:solidFill>
                  <a:srgbClr val="534949"/>
                </a:solidFill>
              </a:rPr>
              <a:t>Si vuole realizzare un'agenda elettronica, con la quale tenere organizzati i propri calendari e impegni, che fornisce le seguenti funzionalità:</a:t>
            </a:r>
          </a:p>
          <a:p>
            <a:pPr lvl="0"/>
            <a:r>
              <a:rPr lang="it-IT" sz="2200" dirty="0">
                <a:solidFill>
                  <a:srgbClr val="534949"/>
                </a:solidFill>
              </a:rPr>
              <a:t>Gestire più calendari ed eventualmente condividerli con amici.</a:t>
            </a:r>
          </a:p>
          <a:p>
            <a:pPr lvl="0"/>
            <a:r>
              <a:rPr lang="it-IT" sz="2200" dirty="0">
                <a:solidFill>
                  <a:srgbClr val="534949"/>
                </a:solidFill>
              </a:rPr>
              <a:t>Aggiungere, modificare e rimuovere eventi da un calendario.</a:t>
            </a:r>
          </a:p>
          <a:p>
            <a:pPr lvl="0"/>
            <a:r>
              <a:rPr lang="it-IT" sz="2200" dirty="0">
                <a:solidFill>
                  <a:srgbClr val="534949"/>
                </a:solidFill>
              </a:rPr>
              <a:t>Creare modelli personalizzati per diverse tipologie di eventi.</a:t>
            </a:r>
          </a:p>
          <a:p>
            <a:pPr lvl="0"/>
            <a:r>
              <a:rPr lang="it-IT" sz="2200" dirty="0">
                <a:solidFill>
                  <a:srgbClr val="534949"/>
                </a:solidFill>
              </a:rPr>
              <a:t>Trovare, in modo facile e veloce, gli eventi che soddisfano determinati parametri di ricerca</a:t>
            </a:r>
            <a:r>
              <a:rPr lang="it-IT" sz="2200" dirty="0" smtClean="0">
                <a:solidFill>
                  <a:srgbClr val="534949"/>
                </a:solidFill>
              </a:rPr>
              <a:t>.</a:t>
            </a:r>
            <a:endParaRPr lang="it-IT" sz="2200" dirty="0">
              <a:solidFill>
                <a:srgbClr val="534949"/>
              </a:solidFill>
            </a:endParaRPr>
          </a:p>
        </p:txBody>
      </p:sp>
      <p:sp>
        <p:nvSpPr>
          <p:cNvPr id="2" name="Titolo 1"/>
          <p:cNvSpPr>
            <a:spLocks noGrp="1"/>
          </p:cNvSpPr>
          <p:nvPr>
            <p:ph type="title"/>
          </p:nvPr>
        </p:nvSpPr>
        <p:spPr/>
        <p:txBody>
          <a:bodyPr/>
          <a:lstStyle/>
          <a:p>
            <a:r>
              <a:rPr lang="it-IT" dirty="0" smtClean="0"/>
              <a:t>Descrizione del problema</a:t>
            </a:r>
            <a:endParaRPr lang="it-IT" dirty="0"/>
          </a:p>
        </p:txBody>
      </p:sp>
    </p:spTree>
    <p:extLst>
      <p:ext uri="{BB962C8B-B14F-4D97-AF65-F5344CB8AC3E}">
        <p14:creationId xmlns:p14="http://schemas.microsoft.com/office/powerpoint/2010/main" val="1212404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07504" y="355847"/>
            <a:ext cx="8856984" cy="1054394"/>
          </a:xfrm>
        </p:spPr>
        <p:txBody>
          <a:bodyPr/>
          <a:lstStyle/>
          <a:p>
            <a:r>
              <a:rPr lang="it-IT" spc="0" dirty="0" smtClean="0"/>
              <a:t>Diagramma delle classi di progettazione</a:t>
            </a:r>
            <a:endParaRPr lang="it-IT" spc="0" dirty="0"/>
          </a:p>
        </p:txBody>
      </p:sp>
      <p:pic>
        <p:nvPicPr>
          <p:cNvPr id="4" name="Immagine 3"/>
          <p:cNvPicPr/>
          <p:nvPr/>
        </p:nvPicPr>
        <p:blipFill>
          <a:blip r:embed="rId2" cstate="print">
            <a:extLst>
              <a:ext uri="{28A0092B-C50C-407E-A947-70E740481C1C}">
                <a14:useLocalDpi xmlns:a14="http://schemas.microsoft.com/office/drawing/2010/main" val="0"/>
              </a:ext>
            </a:extLst>
          </a:blip>
          <a:stretch>
            <a:fillRect/>
          </a:stretch>
        </p:blipFill>
        <p:spPr>
          <a:xfrm>
            <a:off x="2123728" y="1700808"/>
            <a:ext cx="4852392" cy="4929813"/>
          </a:xfrm>
          <a:prstGeom prst="rect">
            <a:avLst/>
          </a:prstGeom>
        </p:spPr>
      </p:pic>
    </p:spTree>
    <p:extLst>
      <p:ext uri="{BB962C8B-B14F-4D97-AF65-F5344CB8AC3E}">
        <p14:creationId xmlns:p14="http://schemas.microsoft.com/office/powerpoint/2010/main" val="2551680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07504" y="355847"/>
            <a:ext cx="8856984" cy="1054394"/>
          </a:xfrm>
        </p:spPr>
        <p:txBody>
          <a:bodyPr/>
          <a:lstStyle/>
          <a:p>
            <a:r>
              <a:rPr lang="it-IT" spc="0" dirty="0" smtClean="0"/>
              <a:t>Diagramma delle classi di progettazione</a:t>
            </a:r>
            <a:endParaRPr lang="it-IT" spc="0" dirty="0"/>
          </a:p>
        </p:txBody>
      </p:sp>
      <p:pic>
        <p:nvPicPr>
          <p:cNvPr id="5" name="Immagine 4"/>
          <p:cNvPicPr/>
          <p:nvPr/>
        </p:nvPicPr>
        <p:blipFill>
          <a:blip r:embed="rId2" cstate="print">
            <a:extLst>
              <a:ext uri="{28A0092B-C50C-407E-A947-70E740481C1C}">
                <a14:useLocalDpi xmlns:a14="http://schemas.microsoft.com/office/drawing/2010/main" val="0"/>
              </a:ext>
            </a:extLst>
          </a:blip>
          <a:stretch>
            <a:fillRect/>
          </a:stretch>
        </p:blipFill>
        <p:spPr>
          <a:xfrm>
            <a:off x="2263894" y="1695782"/>
            <a:ext cx="4612362" cy="4934273"/>
          </a:xfrm>
          <a:prstGeom prst="rect">
            <a:avLst/>
          </a:prstGeom>
        </p:spPr>
      </p:pic>
    </p:spTree>
    <p:extLst>
      <p:ext uri="{BB962C8B-B14F-4D97-AF65-F5344CB8AC3E}">
        <p14:creationId xmlns:p14="http://schemas.microsoft.com/office/powerpoint/2010/main" val="15031926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07504" y="355847"/>
            <a:ext cx="8856984" cy="1054394"/>
          </a:xfrm>
        </p:spPr>
        <p:txBody>
          <a:bodyPr/>
          <a:lstStyle/>
          <a:p>
            <a:r>
              <a:rPr lang="it-IT" spc="0" dirty="0" smtClean="0"/>
              <a:t>Diagramma delle classi di progettazione</a:t>
            </a:r>
            <a:endParaRPr lang="it-IT" spc="0" dirty="0"/>
          </a:p>
        </p:txBody>
      </p:sp>
      <p:pic>
        <p:nvPicPr>
          <p:cNvPr id="4" name="Immagine 3"/>
          <p:cNvPicPr/>
          <p:nvPr/>
        </p:nvPicPr>
        <p:blipFill>
          <a:blip r:embed="rId2" cstate="print">
            <a:extLst>
              <a:ext uri="{28A0092B-C50C-407E-A947-70E740481C1C}">
                <a14:useLocalDpi xmlns:a14="http://schemas.microsoft.com/office/drawing/2010/main" val="0"/>
              </a:ext>
            </a:extLst>
          </a:blip>
          <a:stretch>
            <a:fillRect/>
          </a:stretch>
        </p:blipFill>
        <p:spPr>
          <a:xfrm>
            <a:off x="668757" y="2708920"/>
            <a:ext cx="7764145" cy="2752725"/>
          </a:xfrm>
          <a:prstGeom prst="rect">
            <a:avLst/>
          </a:prstGeom>
        </p:spPr>
      </p:pic>
    </p:spTree>
    <p:extLst>
      <p:ext uri="{BB962C8B-B14F-4D97-AF65-F5344CB8AC3E}">
        <p14:creationId xmlns:p14="http://schemas.microsoft.com/office/powerpoint/2010/main" val="39005699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07504" y="355847"/>
            <a:ext cx="8856984" cy="1054394"/>
          </a:xfrm>
        </p:spPr>
        <p:txBody>
          <a:bodyPr/>
          <a:lstStyle/>
          <a:p>
            <a:r>
              <a:rPr lang="it-IT" spc="0" dirty="0" smtClean="0"/>
              <a:t>Diagramma delle classi di progettazione</a:t>
            </a:r>
            <a:endParaRPr lang="it-IT" spc="0" dirty="0"/>
          </a:p>
        </p:txBody>
      </p:sp>
      <p:pic>
        <p:nvPicPr>
          <p:cNvPr id="5" name="Immagine 4"/>
          <p:cNvPicPr/>
          <p:nvPr/>
        </p:nvPicPr>
        <p:blipFill>
          <a:blip r:embed="rId2" cstate="print">
            <a:extLst>
              <a:ext uri="{28A0092B-C50C-407E-A947-70E740481C1C}">
                <a14:useLocalDpi xmlns:a14="http://schemas.microsoft.com/office/drawing/2010/main" val="0"/>
              </a:ext>
            </a:extLst>
          </a:blip>
          <a:stretch>
            <a:fillRect/>
          </a:stretch>
        </p:blipFill>
        <p:spPr>
          <a:xfrm>
            <a:off x="655670" y="1708106"/>
            <a:ext cx="7948778" cy="4961254"/>
          </a:xfrm>
          <a:prstGeom prst="rect">
            <a:avLst/>
          </a:prstGeom>
        </p:spPr>
      </p:pic>
    </p:spTree>
    <p:extLst>
      <p:ext uri="{BB962C8B-B14F-4D97-AF65-F5344CB8AC3E}">
        <p14:creationId xmlns:p14="http://schemas.microsoft.com/office/powerpoint/2010/main" val="348918223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07504" y="355847"/>
            <a:ext cx="8856984" cy="1054394"/>
          </a:xfrm>
        </p:spPr>
        <p:txBody>
          <a:bodyPr/>
          <a:lstStyle/>
          <a:p>
            <a:r>
              <a:rPr lang="it-IT" spc="0" dirty="0" smtClean="0"/>
              <a:t>Diagramma delle classi di progettazione</a:t>
            </a:r>
            <a:endParaRPr lang="it-IT" spc="0" dirty="0"/>
          </a:p>
        </p:txBody>
      </p:sp>
      <p:pic>
        <p:nvPicPr>
          <p:cNvPr id="5" name="Immagine 4"/>
          <p:cNvPicPr/>
          <p:nvPr/>
        </p:nvPicPr>
        <p:blipFill>
          <a:blip r:embed="rId2" cstate="print">
            <a:extLst>
              <a:ext uri="{28A0092B-C50C-407E-A947-70E740481C1C}">
                <a14:useLocalDpi xmlns:a14="http://schemas.microsoft.com/office/drawing/2010/main" val="0"/>
              </a:ext>
            </a:extLst>
          </a:blip>
          <a:stretch>
            <a:fillRect/>
          </a:stretch>
        </p:blipFill>
        <p:spPr>
          <a:xfrm>
            <a:off x="655670" y="1708106"/>
            <a:ext cx="7948778" cy="4961254"/>
          </a:xfrm>
          <a:prstGeom prst="rect">
            <a:avLst/>
          </a:prstGeom>
        </p:spPr>
      </p:pic>
    </p:spTree>
    <p:extLst>
      <p:ext uri="{BB962C8B-B14F-4D97-AF65-F5344CB8AC3E}">
        <p14:creationId xmlns:p14="http://schemas.microsoft.com/office/powerpoint/2010/main" val="8986793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07504" y="355847"/>
            <a:ext cx="8856984" cy="1054394"/>
          </a:xfrm>
        </p:spPr>
        <p:txBody>
          <a:bodyPr/>
          <a:lstStyle/>
          <a:p>
            <a:r>
              <a:rPr lang="it-IT" spc="0" dirty="0" smtClean="0"/>
              <a:t>Diagramma delle classi di progettazione</a:t>
            </a:r>
            <a:endParaRPr lang="it-IT" spc="0" dirty="0"/>
          </a:p>
        </p:txBody>
      </p:sp>
      <p:pic>
        <p:nvPicPr>
          <p:cNvPr id="4" name="Immagine 3"/>
          <p:cNvPicPr/>
          <p:nvPr/>
        </p:nvPicPr>
        <p:blipFill>
          <a:blip r:embed="rId2">
            <a:extLst>
              <a:ext uri="{28A0092B-C50C-407E-A947-70E740481C1C}">
                <a14:useLocalDpi xmlns:a14="http://schemas.microsoft.com/office/drawing/2010/main" val="0"/>
              </a:ext>
            </a:extLst>
          </a:blip>
          <a:stretch>
            <a:fillRect/>
          </a:stretch>
        </p:blipFill>
        <p:spPr>
          <a:xfrm>
            <a:off x="179512" y="2132856"/>
            <a:ext cx="8826574" cy="4040759"/>
          </a:xfrm>
          <a:prstGeom prst="rect">
            <a:avLst/>
          </a:prstGeom>
        </p:spPr>
      </p:pic>
    </p:spTree>
    <p:extLst>
      <p:ext uri="{BB962C8B-B14F-4D97-AF65-F5344CB8AC3E}">
        <p14:creationId xmlns:p14="http://schemas.microsoft.com/office/powerpoint/2010/main" val="37945110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539552" y="1916832"/>
            <a:ext cx="8064896" cy="4525963"/>
          </a:xfrm>
        </p:spPr>
        <p:txBody>
          <a:bodyPr anchor="ctr">
            <a:normAutofit/>
          </a:bodyPr>
          <a:lstStyle/>
          <a:p>
            <a:pPr marL="36576" indent="0">
              <a:buNone/>
            </a:pPr>
            <a:r>
              <a:rPr lang="it-IT" sz="2200" dirty="0"/>
              <a:t>Ogni calendario è identificato univocamente da un nome e può contenere più eventi. Deve essere possibile creare calendari in locale o condividere calendari in remoto con altri amici. Un amico è identificato univocamente dal proprio indirizzo email</a:t>
            </a:r>
            <a:r>
              <a:rPr lang="it-IT" sz="2200" dirty="0" smtClean="0"/>
              <a:t>.</a:t>
            </a:r>
            <a:endParaRPr lang="it-IT" sz="2200" dirty="0"/>
          </a:p>
        </p:txBody>
      </p:sp>
      <p:sp>
        <p:nvSpPr>
          <p:cNvPr id="2" name="Titolo 1"/>
          <p:cNvSpPr>
            <a:spLocks noGrp="1"/>
          </p:cNvSpPr>
          <p:nvPr>
            <p:ph type="title"/>
          </p:nvPr>
        </p:nvSpPr>
        <p:spPr/>
        <p:txBody>
          <a:bodyPr/>
          <a:lstStyle/>
          <a:p>
            <a:r>
              <a:rPr lang="it-IT" dirty="0" smtClean="0"/>
              <a:t>Descrizione del problema</a:t>
            </a:r>
            <a:endParaRPr lang="it-IT" dirty="0"/>
          </a:p>
        </p:txBody>
      </p:sp>
    </p:spTree>
    <p:extLst>
      <p:ext uri="{BB962C8B-B14F-4D97-AF65-F5344CB8AC3E}">
        <p14:creationId xmlns:p14="http://schemas.microsoft.com/office/powerpoint/2010/main" val="33892087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395536" y="1844824"/>
            <a:ext cx="8280920" cy="4525963"/>
          </a:xfrm>
        </p:spPr>
        <p:txBody>
          <a:bodyPr anchor="ctr">
            <a:normAutofit/>
          </a:bodyPr>
          <a:lstStyle/>
          <a:p>
            <a:pPr marL="36576" indent="0">
              <a:buNone/>
            </a:pPr>
            <a:r>
              <a:rPr lang="it-IT" sz="2200" dirty="0"/>
              <a:t>Un evento appartiene ad uno e un solo calendario ed è caratterizzato da un nome, una data, una durata (in minuti) e una periodicità, inoltre può avere un luogo e una descrizione. La periodicità di un evento descrive in che modo un evento si ripete nel tempo (mai, ogni tot giorni/settimane/mesi/anni). Durante la creazione di un evento è necessario assegnare un modello all'evento e scegliere un calendario cui aggiungere l’evento. </a:t>
            </a:r>
            <a:endParaRPr lang="it-IT" sz="2200" dirty="0"/>
          </a:p>
        </p:txBody>
      </p:sp>
      <p:sp>
        <p:nvSpPr>
          <p:cNvPr id="2" name="Titolo 1"/>
          <p:cNvSpPr>
            <a:spLocks noGrp="1"/>
          </p:cNvSpPr>
          <p:nvPr>
            <p:ph type="title"/>
          </p:nvPr>
        </p:nvSpPr>
        <p:spPr/>
        <p:txBody>
          <a:bodyPr/>
          <a:lstStyle/>
          <a:p>
            <a:r>
              <a:rPr lang="it-IT" dirty="0" smtClean="0"/>
              <a:t>Descrizione del problema</a:t>
            </a:r>
            <a:endParaRPr lang="it-IT" dirty="0"/>
          </a:p>
        </p:txBody>
      </p:sp>
    </p:spTree>
    <p:extLst>
      <p:ext uri="{BB962C8B-B14F-4D97-AF65-F5344CB8AC3E}">
        <p14:creationId xmlns:p14="http://schemas.microsoft.com/office/powerpoint/2010/main" val="1521937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7544" y="1916832"/>
            <a:ext cx="8208912" cy="4525963"/>
          </a:xfrm>
        </p:spPr>
        <p:txBody>
          <a:bodyPr anchor="ctr">
            <a:normAutofit/>
          </a:bodyPr>
          <a:lstStyle/>
          <a:p>
            <a:pPr marL="36576" indent="0">
              <a:buNone/>
            </a:pPr>
            <a:r>
              <a:rPr lang="it-IT" sz="2200" dirty="0"/>
              <a:t>Un modello di evento è personalizzabile dall'utente e contiene una lista ordinata di voci che descrivono campi aggiuntivi dell'evento; ogni modello è identificato univocamente da un nome che non può essere modificato una volta che il modello è stato creato. Sarà presente un modello di evento di default che non contiene voci. Più eventi possono essere descritti da uno stesso modello che non può più essere modificato una volta creato. Un modello può essere eliminato solo se non ci sono eventi descritti da questo</a:t>
            </a:r>
            <a:r>
              <a:rPr lang="it-IT" sz="2200" dirty="0" smtClean="0"/>
              <a:t>.</a:t>
            </a:r>
            <a:endParaRPr lang="it-IT" sz="2200" dirty="0"/>
          </a:p>
        </p:txBody>
      </p:sp>
      <p:sp>
        <p:nvSpPr>
          <p:cNvPr id="2" name="Titolo 1"/>
          <p:cNvSpPr>
            <a:spLocks noGrp="1"/>
          </p:cNvSpPr>
          <p:nvPr>
            <p:ph type="title"/>
          </p:nvPr>
        </p:nvSpPr>
        <p:spPr/>
        <p:txBody>
          <a:bodyPr/>
          <a:lstStyle/>
          <a:p>
            <a:r>
              <a:rPr lang="it-IT" dirty="0" smtClean="0"/>
              <a:t>Descrizione del problema</a:t>
            </a:r>
            <a:endParaRPr lang="it-IT" dirty="0"/>
          </a:p>
        </p:txBody>
      </p:sp>
    </p:spTree>
    <p:extLst>
      <p:ext uri="{BB962C8B-B14F-4D97-AF65-F5344CB8AC3E}">
        <p14:creationId xmlns:p14="http://schemas.microsoft.com/office/powerpoint/2010/main" val="42324651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7544" y="1844824"/>
            <a:ext cx="8064896" cy="4525963"/>
          </a:xfrm>
        </p:spPr>
        <p:txBody>
          <a:bodyPr anchor="ctr">
            <a:noAutofit/>
          </a:bodyPr>
          <a:lstStyle/>
          <a:p>
            <a:pPr marL="36576" indent="0">
              <a:buNone/>
            </a:pPr>
            <a:r>
              <a:rPr lang="it-IT" sz="2200" dirty="0"/>
              <a:t>Ogni voce è descritta da un nome e da un tipo (stringa/numero/</a:t>
            </a:r>
            <a:r>
              <a:rPr lang="it-IT" sz="2200" dirty="0" err="1"/>
              <a:t>boolean</a:t>
            </a:r>
            <a:r>
              <a:rPr lang="it-IT" sz="2200" dirty="0"/>
              <a:t>/data) e può contenere un valore (dello stesso tipo del suo tipo). Una voce può contenere un valore solo se non appartiene a un modello di evento. Ogni evento include una lista di voci che contengono un valore.</a:t>
            </a:r>
            <a:endParaRPr lang="it-IT" sz="2200" dirty="0"/>
          </a:p>
        </p:txBody>
      </p:sp>
      <p:sp>
        <p:nvSpPr>
          <p:cNvPr id="2" name="Titolo 1"/>
          <p:cNvSpPr>
            <a:spLocks noGrp="1"/>
          </p:cNvSpPr>
          <p:nvPr>
            <p:ph type="title"/>
          </p:nvPr>
        </p:nvSpPr>
        <p:spPr/>
        <p:txBody>
          <a:bodyPr/>
          <a:lstStyle/>
          <a:p>
            <a:r>
              <a:rPr lang="it-IT" dirty="0" smtClean="0"/>
              <a:t>Descrizione del problema</a:t>
            </a:r>
            <a:endParaRPr lang="it-IT" dirty="0"/>
          </a:p>
        </p:txBody>
      </p:sp>
    </p:spTree>
    <p:extLst>
      <p:ext uri="{BB962C8B-B14F-4D97-AF65-F5344CB8AC3E}">
        <p14:creationId xmlns:p14="http://schemas.microsoft.com/office/powerpoint/2010/main" val="28697417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7544" y="1844824"/>
            <a:ext cx="8136904" cy="4525963"/>
          </a:xfrm>
        </p:spPr>
        <p:txBody>
          <a:bodyPr anchor="ctr">
            <a:noAutofit/>
          </a:bodyPr>
          <a:lstStyle/>
          <a:p>
            <a:pPr marL="36576" indent="0">
              <a:buNone/>
            </a:pPr>
            <a:r>
              <a:rPr lang="it-IT" sz="2200" dirty="0"/>
              <a:t>Infine deve essere possibile visualizzare gli eventi filtrandoli con diverse strategie (per calendario/arco temporale/modello di evento/ricerca). L'inserimento, la modifica o la cancellazione di un evento o di un calendario provoca un eventuale aggiornamento automatico del risultato di un filtraggio. Il criterio di filtraggio può includere più di un filtro</a:t>
            </a:r>
            <a:r>
              <a:rPr lang="it-IT" sz="2200" dirty="0" smtClean="0"/>
              <a:t>.</a:t>
            </a:r>
            <a:endParaRPr lang="it-IT" sz="2200" dirty="0"/>
          </a:p>
        </p:txBody>
      </p:sp>
      <p:sp>
        <p:nvSpPr>
          <p:cNvPr id="2" name="Titolo 1"/>
          <p:cNvSpPr>
            <a:spLocks noGrp="1"/>
          </p:cNvSpPr>
          <p:nvPr>
            <p:ph type="title"/>
          </p:nvPr>
        </p:nvSpPr>
        <p:spPr/>
        <p:txBody>
          <a:bodyPr/>
          <a:lstStyle/>
          <a:p>
            <a:r>
              <a:rPr lang="it-IT" dirty="0" smtClean="0"/>
              <a:t>Descrizione del problema</a:t>
            </a:r>
            <a:endParaRPr lang="it-IT" dirty="0"/>
          </a:p>
        </p:txBody>
      </p:sp>
    </p:spTree>
    <p:extLst>
      <p:ext uri="{BB962C8B-B14F-4D97-AF65-F5344CB8AC3E}">
        <p14:creationId xmlns:p14="http://schemas.microsoft.com/office/powerpoint/2010/main" val="395659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755576" y="1988840"/>
            <a:ext cx="7467600" cy="4525963"/>
          </a:xfrm>
        </p:spPr>
        <p:txBody>
          <a:bodyPr anchor="ctr">
            <a:noAutofit/>
          </a:bodyPr>
          <a:lstStyle/>
          <a:p>
            <a:pPr marL="36576" indent="0">
              <a:buNone/>
            </a:pPr>
            <a:r>
              <a:rPr lang="it-IT" sz="2200" dirty="0"/>
              <a:t>Tipologie di filtro:</a:t>
            </a:r>
          </a:p>
          <a:p>
            <a:pPr lvl="0"/>
            <a:r>
              <a:rPr lang="it-IT" sz="2200" dirty="0"/>
              <a:t>Un filtro per calendario filtra gli eventi appartenenti a un sottoinsieme dei calendari di un'agenda.</a:t>
            </a:r>
          </a:p>
          <a:p>
            <a:pPr lvl="0"/>
            <a:r>
              <a:rPr lang="it-IT" sz="2200" dirty="0"/>
              <a:t>Un filtro per arco temporale filtra gli eventi la cui data d’inizio appartiene a un determinato periodo di tempo (data inizio/fine); bisogna tener conto della frequenza di ripetizione di un evento.</a:t>
            </a:r>
          </a:p>
          <a:p>
            <a:pPr lvl="0"/>
            <a:r>
              <a:rPr lang="it-IT" sz="2200" dirty="0"/>
              <a:t>Un filtro per modello di evento filtra gli eventi che hanno un determinato modello.</a:t>
            </a:r>
          </a:p>
          <a:p>
            <a:r>
              <a:rPr lang="it-IT" sz="2200" dirty="0"/>
              <a:t>Un filtro per ricerca filtra gli eventi che contengono nel titolo, nella descrizione o nel luogo la frase da ricercare.</a:t>
            </a:r>
          </a:p>
          <a:p>
            <a:pPr marL="36576" indent="0">
              <a:buNone/>
            </a:pPr>
            <a:endParaRPr lang="it-IT" sz="2200" dirty="0"/>
          </a:p>
        </p:txBody>
      </p:sp>
      <p:sp>
        <p:nvSpPr>
          <p:cNvPr id="2" name="Titolo 1"/>
          <p:cNvSpPr>
            <a:spLocks noGrp="1"/>
          </p:cNvSpPr>
          <p:nvPr>
            <p:ph type="title"/>
          </p:nvPr>
        </p:nvSpPr>
        <p:spPr/>
        <p:txBody>
          <a:bodyPr/>
          <a:lstStyle/>
          <a:p>
            <a:r>
              <a:rPr lang="it-IT" dirty="0" smtClean="0"/>
              <a:t>Descrizione del problema</a:t>
            </a:r>
            <a:endParaRPr lang="it-IT" dirty="0"/>
          </a:p>
        </p:txBody>
      </p:sp>
    </p:spTree>
    <p:extLst>
      <p:ext uri="{BB962C8B-B14F-4D97-AF65-F5344CB8AC3E}">
        <p14:creationId xmlns:p14="http://schemas.microsoft.com/office/powerpoint/2010/main" val="27028524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683568" y="1700808"/>
            <a:ext cx="6768752" cy="4920422"/>
          </a:xfrm>
          <a:prstGeom prst="rect">
            <a:avLst/>
          </a:prstGeom>
          <a:noFill/>
          <a:ln>
            <a:noFill/>
          </a:ln>
        </p:spPr>
      </p:pic>
      <p:sp>
        <p:nvSpPr>
          <p:cNvPr id="2" name="Titolo 1"/>
          <p:cNvSpPr>
            <a:spLocks noGrp="1"/>
          </p:cNvSpPr>
          <p:nvPr>
            <p:ph type="title"/>
          </p:nvPr>
        </p:nvSpPr>
        <p:spPr/>
        <p:txBody>
          <a:bodyPr/>
          <a:lstStyle/>
          <a:p>
            <a:r>
              <a:rPr lang="it-IT" dirty="0" smtClean="0"/>
              <a:t>Casi d’uso</a:t>
            </a:r>
            <a:endParaRPr lang="it-IT" dirty="0"/>
          </a:p>
        </p:txBody>
      </p:sp>
    </p:spTree>
    <p:extLst>
      <p:ext uri="{BB962C8B-B14F-4D97-AF65-F5344CB8AC3E}">
        <p14:creationId xmlns:p14="http://schemas.microsoft.com/office/powerpoint/2010/main" val="298232151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glia">
  <a:themeElements>
    <a:clrScheme name="Personalizzato 3">
      <a:dk1>
        <a:sysClr val="windowText" lastClr="000000"/>
      </a:dk1>
      <a:lt1>
        <a:sysClr val="window" lastClr="FFFFFF"/>
      </a:lt1>
      <a:dk2>
        <a:srgbClr val="6B83AE"/>
      </a:dk2>
      <a:lt2>
        <a:srgbClr val="CCD1B9"/>
      </a:lt2>
      <a:accent1>
        <a:srgbClr val="D46F6F"/>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Marogna">
      <a:majorFont>
        <a:latin typeface="Calibri"/>
        <a:ea typeface=""/>
        <a:cs typeface=""/>
      </a:majorFont>
      <a:minorFont>
        <a:latin typeface="Arial"/>
        <a:ea typeface=""/>
        <a:cs typeface=""/>
      </a:minorFont>
    </a:fontScheme>
    <a:fmtScheme name="Griglia">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Grid</Template>
  <TotalTime>134</TotalTime>
  <Words>831</Words>
  <Application>Microsoft Office PowerPoint</Application>
  <PresentationFormat>Presentazione su schermo (4:3)</PresentationFormat>
  <Paragraphs>121</Paragraphs>
  <Slides>25</Slides>
  <Notes>0</Notes>
  <HiddenSlides>0</HiddenSlides>
  <MMClips>0</MMClips>
  <ScaleCrop>false</ScaleCrop>
  <HeadingPairs>
    <vt:vector size="4" baseType="variant">
      <vt:variant>
        <vt:lpstr>Tema</vt:lpstr>
      </vt:variant>
      <vt:variant>
        <vt:i4>1</vt:i4>
      </vt:variant>
      <vt:variant>
        <vt:lpstr>Titoli diapositive</vt:lpstr>
      </vt:variant>
      <vt:variant>
        <vt:i4>25</vt:i4>
      </vt:variant>
    </vt:vector>
  </HeadingPairs>
  <TitlesOfParts>
    <vt:vector size="26" baseType="lpstr">
      <vt:lpstr>Griglia</vt:lpstr>
      <vt:lpstr>DynamiCal</vt:lpstr>
      <vt:lpstr>Descrizione del problema</vt:lpstr>
      <vt:lpstr>Descrizione del problema</vt:lpstr>
      <vt:lpstr>Descrizione del problema</vt:lpstr>
      <vt:lpstr>Descrizione del problema</vt:lpstr>
      <vt:lpstr>Descrizione del problema</vt:lpstr>
      <vt:lpstr>Descrizione del problema</vt:lpstr>
      <vt:lpstr>Descrizione del problema</vt:lpstr>
      <vt:lpstr>Casi d’uso</vt:lpstr>
      <vt:lpstr>Casi d’uso</vt:lpstr>
      <vt:lpstr>Casi d’uso</vt:lpstr>
      <vt:lpstr>Descrizione dei casi d’uso</vt:lpstr>
      <vt:lpstr>Descrizione dei casi d’uso</vt:lpstr>
      <vt:lpstr>Descrizione dei casi d’uso</vt:lpstr>
      <vt:lpstr>Diagramma delle Classi d’Analisi</vt:lpstr>
      <vt:lpstr>Diagramma delle Classi d’Analisi</vt:lpstr>
      <vt:lpstr>Diagramma delle Classi d’Analisi</vt:lpstr>
      <vt:lpstr>Diagramma delle Classi d’Analisi</vt:lpstr>
      <vt:lpstr>Diagramma di sequenza</vt:lpstr>
      <vt:lpstr>Diagramma delle classi di progettazione</vt:lpstr>
      <vt:lpstr>Diagramma delle classi di progettazione</vt:lpstr>
      <vt:lpstr>Diagramma delle classi di progettazione</vt:lpstr>
      <vt:lpstr>Diagramma delle classi di progettazione</vt:lpstr>
      <vt:lpstr>Diagramma delle classi di progettazione</vt:lpstr>
      <vt:lpstr>Diagramma delle classi di progettazione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Cem</dc:creator>
  <cp:lastModifiedBy>Cem</cp:lastModifiedBy>
  <cp:revision>14</cp:revision>
  <dcterms:created xsi:type="dcterms:W3CDTF">2014-11-14T09:08:16Z</dcterms:created>
  <dcterms:modified xsi:type="dcterms:W3CDTF">2014-11-14T11:22:55Z</dcterms:modified>
</cp:coreProperties>
</file>